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theme/theme10.xml" ContentType="application/vnd.openxmlformats-officedocument.theme+xml"/>
  <Override PartName="/ppt/slideLayouts/slideLayout159.xml" ContentType="application/vnd.openxmlformats-officedocument.presentationml.slideLayout+xml"/>
  <Override PartName="/ppt/theme/theme1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2.xml" ContentType="application/vnd.openxmlformats-officedocument.theme+xml"/>
  <Override PartName="/ppt/slideLayouts/slideLayout162.xml" ContentType="application/vnd.openxmlformats-officedocument.presentationml.slideLayout+xml"/>
  <Override PartName="/ppt/theme/theme13.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4.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3" r:id="rId4"/>
    <p:sldMasterId id="2147483910" r:id="rId5"/>
    <p:sldMasterId id="2147483946" r:id="rId6"/>
    <p:sldMasterId id="2147484018" r:id="rId7"/>
    <p:sldMasterId id="2147484054" r:id="rId8"/>
    <p:sldMasterId id="2147484072" r:id="rId9"/>
    <p:sldMasterId id="2147484090" r:id="rId10"/>
    <p:sldMasterId id="2147484108" r:id="rId11"/>
    <p:sldMasterId id="2147484144" r:id="rId12"/>
    <p:sldMasterId id="2147484162" r:id="rId13"/>
    <p:sldMasterId id="2147484166" r:id="rId14"/>
    <p:sldMasterId id="2147484168" r:id="rId15"/>
    <p:sldMasterId id="2147484171" r:id="rId16"/>
    <p:sldMasterId id="2147484173" r:id="rId17"/>
    <p:sldMasterId id="2147484176" r:id="rId18"/>
    <p:sldMasterId id="2147484181" r:id="rId19"/>
    <p:sldMasterId id="2147484199" r:id="rId20"/>
  </p:sldMasterIdLst>
  <p:notesMasterIdLst>
    <p:notesMasterId r:id="rId85"/>
  </p:notesMasterIdLst>
  <p:sldIdLst>
    <p:sldId id="2549" r:id="rId21"/>
    <p:sldId id="2553" r:id="rId22"/>
    <p:sldId id="263" r:id="rId23"/>
    <p:sldId id="261" r:id="rId24"/>
    <p:sldId id="264" r:id="rId25"/>
    <p:sldId id="265" r:id="rId26"/>
    <p:sldId id="266" r:id="rId27"/>
    <p:sldId id="267" r:id="rId28"/>
    <p:sldId id="268" r:id="rId29"/>
    <p:sldId id="269" r:id="rId30"/>
    <p:sldId id="270" r:id="rId31"/>
    <p:sldId id="273" r:id="rId32"/>
    <p:sldId id="274" r:id="rId33"/>
    <p:sldId id="260" r:id="rId34"/>
    <p:sldId id="2554" r:id="rId35"/>
    <p:sldId id="262" r:id="rId36"/>
    <p:sldId id="2555" r:id="rId37"/>
    <p:sldId id="2565" r:id="rId38"/>
    <p:sldId id="2556" r:id="rId39"/>
    <p:sldId id="2557" r:id="rId40"/>
    <p:sldId id="2558" r:id="rId41"/>
    <p:sldId id="258" r:id="rId42"/>
    <p:sldId id="259" r:id="rId43"/>
    <p:sldId id="2562" r:id="rId44"/>
    <p:sldId id="284" r:id="rId45"/>
    <p:sldId id="2563" r:id="rId46"/>
    <p:sldId id="2564" r:id="rId47"/>
    <p:sldId id="286" r:id="rId48"/>
    <p:sldId id="287" r:id="rId49"/>
    <p:sldId id="2566" r:id="rId50"/>
    <p:sldId id="2567" r:id="rId51"/>
    <p:sldId id="2568" r:id="rId52"/>
    <p:sldId id="2569" r:id="rId53"/>
    <p:sldId id="2572" r:id="rId54"/>
    <p:sldId id="2571" r:id="rId55"/>
    <p:sldId id="294" r:id="rId56"/>
    <p:sldId id="319" r:id="rId57"/>
    <p:sldId id="324" r:id="rId58"/>
    <p:sldId id="325" r:id="rId59"/>
    <p:sldId id="326" r:id="rId60"/>
    <p:sldId id="320" r:id="rId61"/>
    <p:sldId id="327" r:id="rId62"/>
    <p:sldId id="328" r:id="rId63"/>
    <p:sldId id="329" r:id="rId64"/>
    <p:sldId id="332" r:id="rId65"/>
    <p:sldId id="333" r:id="rId66"/>
    <p:sldId id="334" r:id="rId67"/>
    <p:sldId id="335" r:id="rId68"/>
    <p:sldId id="336" r:id="rId69"/>
    <p:sldId id="337" r:id="rId70"/>
    <p:sldId id="338" r:id="rId71"/>
    <p:sldId id="339" r:id="rId72"/>
    <p:sldId id="340" r:id="rId73"/>
    <p:sldId id="341" r:id="rId74"/>
    <p:sldId id="342" r:id="rId75"/>
    <p:sldId id="321" r:id="rId76"/>
    <p:sldId id="343" r:id="rId77"/>
    <p:sldId id="2559" r:id="rId78"/>
    <p:sldId id="2560" r:id="rId79"/>
    <p:sldId id="275" r:id="rId80"/>
    <p:sldId id="276" r:id="rId81"/>
    <p:sldId id="2561" r:id="rId82"/>
    <p:sldId id="279" r:id="rId83"/>
    <p:sldId id="272"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0AA7AC"/>
    <a:srgbClr val="F8D22F"/>
    <a:srgbClr val="F03F2B"/>
    <a:srgbClr val="5CC6D6"/>
    <a:srgbClr val="B8D233"/>
    <a:srgbClr val="2B3922"/>
    <a:srgbClr val="2E3722"/>
    <a:srgbClr val="FCF7F1"/>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slide" Target="slides/slide64.xml"/><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tableStyles" Target="tableStyles.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4B63A-F61A-42C3-A7B2-BBA0C74EAF04}" type="datetimeFigureOut">
              <a:rPr lang="en-IN" smtClean="0"/>
              <a:t>07-05-2021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C0C4F-FF84-45CB-BC43-322F55D0F869}" type="slidenum">
              <a:rPr lang="en-IN" smtClean="0"/>
              <a:t>‹#›</a:t>
            </a:fld>
            <a:endParaRPr lang="en-IN"/>
          </a:p>
        </p:txBody>
      </p:sp>
    </p:spTree>
    <p:extLst>
      <p:ext uri="{BB962C8B-B14F-4D97-AF65-F5344CB8AC3E}">
        <p14:creationId xmlns:p14="http://schemas.microsoft.com/office/powerpoint/2010/main" val="133086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3659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78342328"/>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87882901"/>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21738108"/>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56412524"/>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1029109"/>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89811203"/>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6807445"/>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0266787"/>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104492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269316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876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95480930"/>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671760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514259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769740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29400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093896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770909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7325100"/>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08376171"/>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766209310"/>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8660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16326085"/>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27457734"/>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2542916"/>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67778644"/>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6358375"/>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38604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89346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493329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3829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39514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4096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8024850"/>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038701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15218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425936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7905981"/>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59733107"/>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16308076"/>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35711600"/>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6810289"/>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2165932"/>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935043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3170759"/>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4623867"/>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343644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49940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793085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60188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234283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18574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010033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284822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68353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2860629"/>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3802603"/>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46479655"/>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44822053"/>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536813"/>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64456728"/>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6352073"/>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9376749"/>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81011987"/>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84DA70-C731-4C70-880D-CCD4705E623C}" type="datetime1">
              <a:rPr kumimoji="0" lang="en-US" sz="900" b="0" i="0" u="none" strike="noStrike" kern="1200" cap="none" spc="0" normalizeH="0" baseline="0" noProof="0" smtClean="0">
                <a:ln>
                  <a:noFill/>
                </a:ln>
                <a:solidFill>
                  <a:srgbClr val="FFFFFF"/>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5/7/2021</a:t>
            </a:fld>
            <a:endParaRPr kumimoji="0" lang="en-US" sz="9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dirty="0">
              <a:ln>
                <a:noFill/>
              </a:ln>
              <a:solidFill>
                <a:srgbClr val="FFFFFF"/>
              </a:solidFill>
              <a:effectLst/>
              <a:uLnTx/>
              <a:uFillTx/>
              <a:latin typeface="Garamond" panose="02020404030301010803"/>
              <a:ea typeface="+mn-ea"/>
              <a:cs typeface="+mn-cs"/>
            </a:endParaRP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050" b="0" i="0" u="none" strike="noStrike" kern="1200" cap="none" spc="0" normalizeH="0" baseline="0" noProof="0" smtClean="0">
                <a:ln>
                  <a:noFill/>
                </a:ln>
                <a:solidFill>
                  <a:srgbClr val="FFFFFF"/>
                </a:solidFill>
                <a:effectLst/>
                <a:uLnTx/>
                <a:uFillTx/>
                <a:latin typeface="Garamond" panose="020204040303010108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5970374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rPr>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rPr>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spTree>
    <p:extLst>
      <p:ext uri="{BB962C8B-B14F-4D97-AF65-F5344CB8AC3E}">
        <p14:creationId xmlns:p14="http://schemas.microsoft.com/office/powerpoint/2010/main" val="2247973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51541686"/>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32B432-ACDA-4023-A761-2BAB76577B62}" type="datetime1">
              <a:rPr kumimoji="0" lang="en-US" sz="900" b="0" i="0" u="none" strike="noStrike" kern="1200" cap="none" spc="0" normalizeH="0" baseline="0" noProof="0" smtClean="0">
                <a:ln>
                  <a:noFill/>
                </a:ln>
                <a:solidFill>
                  <a:prstClr val="white">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5/7/2021</a:t>
            </a:fld>
            <a:endParaRPr kumimoji="0" lang="en-US" sz="900" b="0" i="0" u="none" strike="noStrike" kern="1200" cap="none" spc="0" normalizeH="0" baseline="0" noProof="0" dirty="0">
              <a:ln>
                <a:noFill/>
              </a:ln>
              <a:solidFill>
                <a:prstClr val="white">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900" b="0" i="0" u="none" strike="noStrike" kern="1200" cap="none" spc="0" normalizeH="0" baseline="0" noProof="0" smtClean="0">
                <a:ln>
                  <a:noFill/>
                </a:ln>
                <a:solidFill>
                  <a:srgbClr val="E32D91"/>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E32D91"/>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2464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807178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3F3FF75-3EF1-4F7E-9040-8B957B4D277C}"/>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516622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9895144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 normalizeH="0" baseline="0" noProof="0" dirty="0">
                <a:ln>
                  <a:noFill/>
                </a:ln>
                <a:solidFill>
                  <a:srgbClr val="001E2E"/>
                </a:solidFill>
                <a:effectLst/>
                <a:uLnTx/>
                <a:uFillTx/>
                <a:latin typeface="Walbaum Display Light"/>
                <a:ea typeface="+mn-ea"/>
                <a:cs typeface="+mn-cs"/>
              </a:rPr>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1E2E"/>
                </a:solidFill>
                <a:effectLst/>
                <a:uLnTx/>
                <a:uFillTx/>
                <a:latin typeface="Univers Condensed Light"/>
                <a:ea typeface="+mn-ea"/>
                <a:cs typeface="+mn-cs"/>
              </a:rPr>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spTree>
    <p:extLst>
      <p:ext uri="{BB962C8B-B14F-4D97-AF65-F5344CB8AC3E}">
        <p14:creationId xmlns:p14="http://schemas.microsoft.com/office/powerpoint/2010/main" val="26377966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56853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168755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Lucida Grande"/>
              <a:ea typeface="+mn-ea"/>
              <a:cs typeface="+mn-cs"/>
            </a:endParaRPr>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4471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49856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1124519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04784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64033944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3251106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85D2E-E78A-4F7F-BC03-EE7575C786A5}"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5946818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D85D2E-E78A-4F7F-BC03-EE7575C786A5}"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28110812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85D2E-E78A-4F7F-BC03-EE7575C786A5}" type="datetimeFigureOut">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15019720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28179963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09842189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DD85D2E-E78A-4F7F-BC03-EE7575C786A5}"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54939891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5380017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6184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987952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29365009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413216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15893742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212141516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5014619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C0EC7DA-5180-49BA-BDE1-A0B09092904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536052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06263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96512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26393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85D2E-E78A-4F7F-BC03-EE7575C786A5}"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EC7DA-5180-49BA-BDE1-A0B09092904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6399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688462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D85D2E-E78A-4F7F-BC03-EE7575C786A5}"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EC7DA-5180-49BA-BDE1-A0B09092904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096448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85D2E-E78A-4F7F-BC03-EE7575C786A5}" type="datetimeFigureOut">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EC7DA-5180-49BA-BDE1-A0B090929043}" type="slidenum">
              <a:rPr lang="en-US" smtClean="0"/>
              <a:t>‹#›</a:t>
            </a:fld>
            <a:endParaRPr lang="en-US"/>
          </a:p>
        </p:txBody>
      </p:sp>
    </p:spTree>
    <p:extLst>
      <p:ext uri="{BB962C8B-B14F-4D97-AF65-F5344CB8AC3E}">
        <p14:creationId xmlns:p14="http://schemas.microsoft.com/office/powerpoint/2010/main" val="327476110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1376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DD85D2E-E78A-4F7F-BC03-EE7575C786A5}" type="datetimeFigureOut">
              <a:rPr lang="en-US" smtClean="0"/>
              <a:t>5/7/2021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C0EC7DA-5180-49BA-BDE1-A0B09092904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146904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353023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5D2E-E78A-4F7F-BC03-EE7575C786A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EC7DA-5180-49BA-BDE1-A0B09092904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1043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2296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6495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18069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6881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55713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5538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51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383403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3318992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9514335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64991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15567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5613848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4094504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081743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0997804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701470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25598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058871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700332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105858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21505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9530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1202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400833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46950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3300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375307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919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52001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1715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5715884"/>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547774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033065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56150604"/>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424896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6153378"/>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313424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2813525"/>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890652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37653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63106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273182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7584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594556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548080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947284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757001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46756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409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248535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685149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4085850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7469280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366991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052665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2804474"/>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60220208"/>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5405316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412736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368400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19712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97445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802704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91576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921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076607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133761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29326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20381"/>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2850610"/>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53609785"/>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2914810"/>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10498783"/>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1071819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79306736"/>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24001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917116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64178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279583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157715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918149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546058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284074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843087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50422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712104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94054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61.xml"/><Relationship Id="rId1" Type="http://schemas.openxmlformats.org/officeDocument/2006/relationships/slideLayout" Target="../slideLayouts/slideLayout160.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62.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64.xml"/><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67.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theme" Target="../theme/theme16.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image" Target="../media/image20.jpg"/><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17.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image" Target="../media/image4.png"/><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3.pn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2.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21" Type="http://schemas.openxmlformats.org/officeDocument/2006/relationships/image" Target="../media/image10.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9.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8.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21" Type="http://schemas.openxmlformats.org/officeDocument/2006/relationships/image" Target="../media/image14.pn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2.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5.xml"/><Relationship Id="rId3" Type="http://schemas.openxmlformats.org/officeDocument/2006/relationships/slideLayout" Target="../slideLayouts/slideLayout75.xml"/><Relationship Id="rId21" Type="http://schemas.openxmlformats.org/officeDocument/2006/relationships/image" Target="../media/image10.pn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9.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8.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6.xml"/><Relationship Id="rId3" Type="http://schemas.openxmlformats.org/officeDocument/2006/relationships/slideLayout" Target="../slideLayouts/slideLayout92.xml"/><Relationship Id="rId21" Type="http://schemas.openxmlformats.org/officeDocument/2006/relationships/image" Target="../media/image4.png"/><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image" Target="../media/image3.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2.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7.xml"/><Relationship Id="rId3" Type="http://schemas.openxmlformats.org/officeDocument/2006/relationships/slideLayout" Target="../slideLayouts/slideLayout109.xml"/><Relationship Id="rId21" Type="http://schemas.openxmlformats.org/officeDocument/2006/relationships/image" Target="../media/image4.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3.pn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2.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theme" Target="../theme/theme8.xml"/><Relationship Id="rId3" Type="http://schemas.openxmlformats.org/officeDocument/2006/relationships/slideLayout" Target="../slideLayouts/slideLayout126.xml"/><Relationship Id="rId21" Type="http://schemas.openxmlformats.org/officeDocument/2006/relationships/image" Target="../media/image18.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17.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image" Target="../media/image16.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theme" Target="../theme/theme9.xml"/><Relationship Id="rId3" Type="http://schemas.openxmlformats.org/officeDocument/2006/relationships/slideLayout" Target="../slideLayouts/slideLayout143.xml"/><Relationship Id="rId21" Type="http://schemas.openxmlformats.org/officeDocument/2006/relationships/image" Target="../media/image14.png"/><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image" Target="../media/image13.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image" Target="../media/image12.png"/><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06223092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15781696"/>
      </p:ext>
    </p:extLst>
  </p:cSld>
  <p:clrMap bg1="lt1" tx1="dk1" bg2="lt2" tx2="dk2" accent1="accent1" accent2="accent2" accent3="accent3" accent4="accent4" accent5="accent5" accent6="accent6" hlink="hlink" folHlink="folHlink"/>
  <p:sldLayoutIdLst>
    <p:sldLayoutId id="2147484163" r:id="rId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088758547"/>
      </p:ext>
    </p:extLst>
  </p:cSld>
  <p:clrMap bg1="dk1" tx1="lt1" bg2="dk2" tx2="lt2" accent1="accent1" accent2="accent2" accent3="accent3" accent4="accent4" accent5="accent5" accent6="accent6" hlink="hlink" folHlink="folHlink"/>
  <p:sldLayoutIdLst>
    <p:sldLayoutId id="2147484167" r:id="rId1"/>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82530304"/>
      </p:ext>
    </p:extLst>
  </p:cSld>
  <p:clrMap bg1="dk1" tx1="lt1" bg2="dk2" tx2="lt2" accent1="accent1" accent2="accent2" accent3="accent3" accent4="accent4" accent5="accent5" accent6="accent6" hlink="hlink" folHlink="folHlink"/>
  <p:sldLayoutIdLst>
    <p:sldLayoutId id="2147484169" r:id="rId1"/>
    <p:sldLayoutId id="2147484170" r:id="rId2"/>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451673530"/>
      </p:ext>
    </p:extLst>
  </p:cSld>
  <p:clrMap bg1="lt1" tx1="dk1" bg2="lt2" tx2="dk2" accent1="accent1" accent2="accent2" accent3="accent3" accent4="accent4" accent5="accent5" accent6="accent6" hlink="hlink" folHlink="folHlink"/>
  <p:sldLayoutIdLst>
    <p:sldLayoutId id="2147484172" r:id="rId1"/>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32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722749321"/>
      </p:ext>
    </p:extLst>
  </p:cSld>
  <p:clrMap bg1="lt1" tx1="dk1" bg2="lt2" tx2="dk2" accent1="accent1" accent2="accent2" accent3="accent3" accent4="accent4" accent5="accent5" accent6="accent6" hlink="hlink" folHlink="folHlink"/>
  <p:sldLayoutIdLst>
    <p:sldLayoutId id="2147484174" r:id="rId1"/>
    <p:sldLayoutId id="2147484175" r:id="rId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1149601621"/>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DD85D2E-E78A-4F7F-BC03-EE7575C786A5}" type="datetimeFigureOut">
              <a:rPr lang="en-US" smtClean="0"/>
              <a:t>5/7/2021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0EC7DA-5180-49BA-BDE1-A0B090929043}" type="slidenum">
              <a:rPr lang="en-US" smtClean="0"/>
              <a:t>‹#›</a:t>
            </a:fld>
            <a:endParaRPr lang="en-US"/>
          </a:p>
        </p:txBody>
      </p:sp>
    </p:spTree>
    <p:extLst>
      <p:ext uri="{BB962C8B-B14F-4D97-AF65-F5344CB8AC3E}">
        <p14:creationId xmlns:p14="http://schemas.microsoft.com/office/powerpoint/2010/main" val="221257787"/>
      </p:ext>
    </p:extLst>
  </p:cSld>
  <p:clrMap bg1="dk1" tx1="lt1" bg2="dk2" tx2="lt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DD85D2E-E78A-4F7F-BC03-EE7575C786A5}" type="datetimeFigureOut">
              <a:rPr lang="en-US" smtClean="0"/>
              <a:t>5/7/2021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C0EC7DA-5180-49BA-BDE1-A0B09092904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54943"/>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63638319"/>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74233287"/>
      </p:ext>
    </p:extLst>
  </p:cSld>
  <p:clrMap bg1="dk1" tx1="lt1" bg2="dk2" tx2="lt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81094954"/>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93398227"/>
      </p:ext>
    </p:extLst>
  </p:cSld>
  <p:clrMap bg1="dk1" tx1="lt1" bg2="dk2"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29613987"/>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631919"/>
      </p:ext>
    </p:extLst>
  </p:cSld>
  <p:clrMap bg1="dk1" tx1="lt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90707404"/>
      </p:ext>
    </p:extLst>
  </p:cSld>
  <p:clrMap bg1="dk1" tx1="lt1" bg2="dk2" tx2="lt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071353881"/>
      </p:ext>
    </p:extLst>
  </p:cSld>
  <p:clrMap bg1="dk1" tx1="lt1" bg2="dk2" tx2="lt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5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60.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60.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60.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6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60.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59.xml"/><Relationship Id="rId5" Type="http://schemas.openxmlformats.org/officeDocument/2006/relationships/image" Target="../media/image22.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60.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6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jpe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jpe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3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jp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6.jp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www.startertutorials.com/uml/wp-content/uploads/2013/10/RRS-Class-Diagram.jpg" TargetMode="Externa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jpe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jpeg"/><Relationship Id="rId1" Type="http://schemas.openxmlformats.org/officeDocument/2006/relationships/slideLayout" Target="../slideLayouts/slideLayout174.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63.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4.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g"/><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4.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4.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4.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4.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4.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4.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4.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4.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4.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4.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4.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4.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4.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4.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4.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4.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5.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jpg"/><Relationship Id="rId1" Type="http://schemas.openxmlformats.org/officeDocument/2006/relationships/slideLayout" Target="../slideLayouts/slideLayout1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74.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5.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5.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5.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7.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p:txBody>
          <a:bodyPr/>
          <a:lstStyle/>
          <a:p>
            <a:r>
              <a:rPr lang="en-US" sz="5400" dirty="0"/>
              <a:t>Metro Railway Reservation Management</a:t>
            </a:r>
            <a:endParaRPr lang="en-US" dirty="0"/>
          </a:p>
        </p:txBody>
      </p:sp>
      <p:pic>
        <p:nvPicPr>
          <p:cNvPr id="8" name="Picture Placeholder 6">
            <a:extLst>
              <a:ext uri="{FF2B5EF4-FFF2-40B4-BE49-F238E27FC236}">
                <a16:creationId xmlns:a16="http://schemas.microsoft.com/office/drawing/2014/main" id="{05804CB1-208C-4687-A753-4A4CCC2DE980}"/>
              </a:ext>
            </a:extLst>
          </p:cNvPr>
          <p:cNvPicPr>
            <a:picLocks noGrp="1" noChangeAspect="1"/>
          </p:cNvPicPr>
          <p:nvPr>
            <p:ph type="pic" sz="quarter" idx="13"/>
          </p:nvPr>
        </p:nvPicPr>
        <p:blipFill rotWithShape="1">
          <a:blip r:embed="rId2"/>
          <a:srcRect l="-1880" r="42488"/>
          <a:stretch/>
        </p:blipFill>
        <p:spPr>
          <a:xfrm>
            <a:off x="4933950" y="-19050"/>
            <a:ext cx="7261225" cy="6877050"/>
          </a:xfrm>
        </p:spPr>
      </p:pic>
      <p:pic>
        <p:nvPicPr>
          <p:cNvPr id="7170" name="Picture 2" descr="SRM Logo - LogoDix">
            <a:extLst>
              <a:ext uri="{FF2B5EF4-FFF2-40B4-BE49-F238E27FC236}">
                <a16:creationId xmlns:a16="http://schemas.microsoft.com/office/drawing/2014/main" id="{3F062B2D-BBAB-42BD-8AAB-8B9E0F733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036" y="127082"/>
            <a:ext cx="2496540" cy="145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14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D793B7-ED13-436D-99A3-8DF65DCACD37}"/>
              </a:ext>
            </a:extLst>
          </p:cNvPr>
          <p:cNvSpPr txBox="1"/>
          <p:nvPr/>
        </p:nvSpPr>
        <p:spPr>
          <a:xfrm>
            <a:off x="701336" y="914400"/>
            <a:ext cx="10999433" cy="646331"/>
          </a:xfrm>
          <a:prstGeom prst="rect">
            <a:avLst/>
          </a:prstGeom>
          <a:noFill/>
        </p:spPr>
        <p:txBody>
          <a:bodyPr wrap="square" rtlCol="0">
            <a:spAutoFit/>
          </a:bodyPr>
          <a:lstStyle/>
          <a:p>
            <a:endParaRPr lang="en-IN" dirty="0"/>
          </a:p>
          <a:p>
            <a:endParaRPr lang="en-IN" dirty="0"/>
          </a:p>
        </p:txBody>
      </p:sp>
      <p:pic>
        <p:nvPicPr>
          <p:cNvPr id="2" name="Picture 1">
            <a:extLst>
              <a:ext uri="{FF2B5EF4-FFF2-40B4-BE49-F238E27FC236}">
                <a16:creationId xmlns:a16="http://schemas.microsoft.com/office/drawing/2014/main" id="{06288585-00FC-4A28-8623-DF0CC62DE1B8}"/>
              </a:ext>
            </a:extLst>
          </p:cNvPr>
          <p:cNvPicPr>
            <a:picLocks noChangeAspect="1"/>
          </p:cNvPicPr>
          <p:nvPr/>
        </p:nvPicPr>
        <p:blipFill rotWithShape="1">
          <a:blip r:embed="rId2"/>
          <a:srcRect l="19927" t="18820" r="15425" b="26862"/>
          <a:stretch/>
        </p:blipFill>
        <p:spPr>
          <a:xfrm>
            <a:off x="381740" y="399494"/>
            <a:ext cx="11398928" cy="6010183"/>
          </a:xfrm>
          <a:prstGeom prst="rect">
            <a:avLst/>
          </a:prstGeom>
        </p:spPr>
      </p:pic>
      <p:pic>
        <p:nvPicPr>
          <p:cNvPr id="5" name="Picture 2" descr="SRM Logo - LogoDix">
            <a:extLst>
              <a:ext uri="{FF2B5EF4-FFF2-40B4-BE49-F238E27FC236}">
                <a16:creationId xmlns:a16="http://schemas.microsoft.com/office/drawing/2014/main" id="{546F1327-69EE-4BB7-B932-D7E1684E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27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32F7A9-AD69-4C6A-A078-7090EFF44614}"/>
              </a:ext>
            </a:extLst>
          </p:cNvPr>
          <p:cNvSpPr txBox="1"/>
          <p:nvPr/>
        </p:nvSpPr>
        <p:spPr>
          <a:xfrm>
            <a:off x="736847" y="905522"/>
            <a:ext cx="10981677" cy="5201424"/>
          </a:xfrm>
          <a:prstGeom prst="rect">
            <a:avLst/>
          </a:prstGeom>
          <a:noFill/>
        </p:spPr>
        <p:txBody>
          <a:bodyPr wrap="square" rtlCol="0">
            <a:spAutoFit/>
          </a:bodyPr>
          <a:lstStyle/>
          <a:p>
            <a:r>
              <a:rPr lang="en-US" sz="4000" dirty="0">
                <a:solidFill>
                  <a:srgbClr val="FF0000"/>
                </a:solidFill>
                <a:latin typeface="Times New Roman" panose="02020603050405020304" pitchFamily="18" charset="0"/>
                <a:cs typeface="Times New Roman" panose="02020603050405020304" pitchFamily="18" charset="0"/>
              </a:rPr>
              <a:t>                          </a:t>
            </a:r>
            <a:r>
              <a:rPr lang="en-US" sz="4000" dirty="0">
                <a:solidFill>
                  <a:schemeClr val="bg1"/>
                </a:solidFill>
                <a:latin typeface="Algerian" panose="04020705040A02060702" pitchFamily="82" charset="0"/>
                <a:cs typeface="Times New Roman" panose="02020603050405020304" pitchFamily="18" charset="0"/>
              </a:rPr>
              <a:t>ADVANTAGES:-</a:t>
            </a:r>
          </a:p>
          <a:p>
            <a:endParaRPr lang="en-IN" sz="4000"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Easy for booking and cancelling.</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Very simple to find the location of the trains.</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Time saving process.</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Can schedule the journey into calendar.</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Reducing cost from offline booking.</a:t>
            </a:r>
          </a:p>
          <a:p>
            <a:pPr marL="342900" indent="-34290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endParaRPr lang="en-IN" dirty="0"/>
          </a:p>
          <a:p>
            <a:endParaRPr lang="en-IN" dirty="0"/>
          </a:p>
        </p:txBody>
      </p:sp>
      <p:pic>
        <p:nvPicPr>
          <p:cNvPr id="3" name="Picture 2" descr="SRM Logo - LogoDix">
            <a:extLst>
              <a:ext uri="{FF2B5EF4-FFF2-40B4-BE49-F238E27FC236}">
                <a16:creationId xmlns:a16="http://schemas.microsoft.com/office/drawing/2014/main" id="{B9D1D250-FF2E-4827-B0AD-C3A5262D0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5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56D92A-0555-45B8-995E-4DB6E22A0830}"/>
              </a:ext>
            </a:extLst>
          </p:cNvPr>
          <p:cNvSpPr txBox="1"/>
          <p:nvPr/>
        </p:nvSpPr>
        <p:spPr>
          <a:xfrm>
            <a:off x="816745" y="710214"/>
            <a:ext cx="9800947" cy="3939540"/>
          </a:xfrm>
          <a:prstGeom prst="rect">
            <a:avLst/>
          </a:prstGeom>
          <a:noFill/>
        </p:spPr>
        <p:txBody>
          <a:bodyPr wrap="square" rtlCol="0">
            <a:spAutoFit/>
          </a:bodyPr>
          <a:lstStyle/>
          <a:p>
            <a:r>
              <a:rPr lang="en-US" sz="4000" dirty="0">
                <a:solidFill>
                  <a:srgbClr val="92D050"/>
                </a:solidFill>
                <a:latin typeface="Algerian" panose="04020705040A02060702" pitchFamily="82" charset="0"/>
                <a:cs typeface="Times New Roman" panose="02020603050405020304" pitchFamily="18" charset="0"/>
              </a:rPr>
              <a:t>FUTURE SCOPE </a:t>
            </a:r>
            <a:r>
              <a:rPr lang="en-US" sz="4000" dirty="0">
                <a:solidFill>
                  <a:srgbClr val="92D050"/>
                </a:solidFill>
                <a:latin typeface="Times New Roman" panose="02020603050405020304" pitchFamily="18" charset="0"/>
                <a:cs typeface="Times New Roman" panose="02020603050405020304" pitchFamily="18" charset="0"/>
              </a:rPr>
              <a:t>:-</a:t>
            </a:r>
            <a:endParaRPr lang="en-IN" sz="4000" dirty="0">
              <a:solidFill>
                <a:srgbClr val="92D05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There is always scope for innovation when it comes for technology. Even our project is no exception. Some improvements has to be made in the future. And making use of GPS to track down the location of the passenger and the nearest station.</a:t>
            </a:r>
          </a:p>
          <a:p>
            <a:r>
              <a:rPr lang="en-US" sz="2400" dirty="0">
                <a:latin typeface="Times New Roman" panose="02020603050405020304" pitchFamily="18" charset="0"/>
                <a:cs typeface="Times New Roman" panose="02020603050405020304" pitchFamily="18" charset="0"/>
              </a:rPr>
              <a:t>In case of any emergency you have the chance</a:t>
            </a:r>
          </a:p>
          <a:p>
            <a:r>
              <a:rPr lang="en-US" sz="2400" dirty="0">
                <a:latin typeface="Times New Roman" panose="02020603050405020304" pitchFamily="18" charset="0"/>
                <a:cs typeface="Times New Roman" panose="02020603050405020304" pitchFamily="18" charset="0"/>
              </a:rPr>
              <a:t>to cancel the ticket and get your money back. </a:t>
            </a:r>
          </a:p>
          <a:p>
            <a:r>
              <a:rPr lang="en-US" sz="2400" dirty="0">
                <a:latin typeface="Times New Roman" panose="02020603050405020304" pitchFamily="18" charset="0"/>
                <a:cs typeface="Times New Roman" panose="02020603050405020304" pitchFamily="18" charset="0"/>
              </a:rPr>
              <a:t>We can get call center support at any time u </a:t>
            </a:r>
          </a:p>
          <a:p>
            <a:r>
              <a:rPr lang="en-US" sz="2400" dirty="0">
                <a:latin typeface="Times New Roman" panose="02020603050405020304" pitchFamily="18" charset="0"/>
                <a:cs typeface="Times New Roman" panose="02020603050405020304" pitchFamily="18" charset="0"/>
              </a:rPr>
              <a:t>need the help.</a:t>
            </a:r>
          </a:p>
          <a:p>
            <a:endParaRPr lang="en-IN" dirty="0"/>
          </a:p>
        </p:txBody>
      </p:sp>
      <p:pic>
        <p:nvPicPr>
          <p:cNvPr id="4" name="Picture 3">
            <a:extLst>
              <a:ext uri="{FF2B5EF4-FFF2-40B4-BE49-F238E27FC236}">
                <a16:creationId xmlns:a16="http://schemas.microsoft.com/office/drawing/2014/main" id="{AF48F28B-746D-4B2B-8A0B-71FD99C0CA15}"/>
              </a:ext>
            </a:extLst>
          </p:cNvPr>
          <p:cNvPicPr>
            <a:picLocks noChangeAspect="1"/>
          </p:cNvPicPr>
          <p:nvPr/>
        </p:nvPicPr>
        <p:blipFill rotWithShape="1">
          <a:blip r:embed="rId2"/>
          <a:srcRect l="5852" t="11342" r="4525" b="12160"/>
          <a:stretch/>
        </p:blipFill>
        <p:spPr>
          <a:xfrm>
            <a:off x="6875586" y="2681655"/>
            <a:ext cx="4958348" cy="3675184"/>
          </a:xfrm>
          <a:prstGeom prst="rect">
            <a:avLst/>
          </a:prstGeom>
        </p:spPr>
      </p:pic>
      <p:pic>
        <p:nvPicPr>
          <p:cNvPr id="5" name="Picture 2" descr="SRM Logo - LogoDix">
            <a:extLst>
              <a:ext uri="{FF2B5EF4-FFF2-40B4-BE49-F238E27FC236}">
                <a16:creationId xmlns:a16="http://schemas.microsoft.com/office/drawing/2014/main" id="{2C473619-FA7E-45A0-9466-DFAA9AB4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4854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9D7CA2-5798-4ECF-B4AC-5CF99474BAA9}"/>
              </a:ext>
            </a:extLst>
          </p:cNvPr>
          <p:cNvSpPr txBox="1"/>
          <p:nvPr/>
        </p:nvSpPr>
        <p:spPr>
          <a:xfrm>
            <a:off x="2578366" y="756224"/>
            <a:ext cx="8060924" cy="584775"/>
          </a:xfrm>
          <a:prstGeom prst="rect">
            <a:avLst/>
          </a:prstGeom>
          <a:noFill/>
        </p:spPr>
        <p:txBody>
          <a:bodyPr wrap="square" rtlCol="0">
            <a:spAutoFit/>
          </a:bodyPr>
          <a:lstStyle/>
          <a:p>
            <a:r>
              <a:rPr lang="en-US" sz="3200" dirty="0">
                <a:solidFill>
                  <a:srgbClr val="00B050"/>
                </a:solidFill>
                <a:latin typeface="Algerian" panose="04020705040A02060702" pitchFamily="82" charset="0"/>
              </a:rPr>
              <a:t>ROLES AND RESPONSIBILITIES</a:t>
            </a:r>
            <a:endParaRPr lang="en-IN" sz="3200" dirty="0">
              <a:latin typeface="Algerian" panose="04020705040A02060702" pitchFamily="82" charset="0"/>
            </a:endParaRPr>
          </a:p>
        </p:txBody>
      </p:sp>
      <p:sp>
        <p:nvSpPr>
          <p:cNvPr id="4" name="TextBox 3">
            <a:extLst>
              <a:ext uri="{FF2B5EF4-FFF2-40B4-BE49-F238E27FC236}">
                <a16:creationId xmlns:a16="http://schemas.microsoft.com/office/drawing/2014/main" id="{3406F254-47B8-4D22-A03D-1C4F155CA930}"/>
              </a:ext>
            </a:extLst>
          </p:cNvPr>
          <p:cNvSpPr txBox="1"/>
          <p:nvPr/>
        </p:nvSpPr>
        <p:spPr>
          <a:xfrm>
            <a:off x="1386396" y="1969692"/>
            <a:ext cx="9419208" cy="3754874"/>
          </a:xfrm>
          <a:prstGeom prst="rect">
            <a:avLst/>
          </a:prstGeom>
          <a:noFill/>
        </p:spPr>
        <p:txBody>
          <a:bodyPr wrap="square" rtlCol="0">
            <a:spAutoFit/>
          </a:bodyPr>
          <a:lstStyle/>
          <a:p>
            <a:pPr marL="514350" indent="-514350">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Project manager</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Business analyst</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Consultant</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UI/UX Designer</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Developer</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Tester</a:t>
            </a:r>
          </a:p>
          <a:p>
            <a:pPr marL="514350" indent="-5143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Deployment team</a:t>
            </a:r>
          </a:p>
          <a:p>
            <a:pPr marL="514350" indent="-514350">
              <a:buFont typeface="+mj-lt"/>
              <a:buAutoNum type="arabicPeriod"/>
            </a:pPr>
            <a:endParaRPr lang="en-IN" sz="2800" dirty="0"/>
          </a:p>
        </p:txBody>
      </p:sp>
      <p:pic>
        <p:nvPicPr>
          <p:cNvPr id="5" name="Picture 2" descr="SRM Logo - LogoDix">
            <a:extLst>
              <a:ext uri="{FF2B5EF4-FFF2-40B4-BE49-F238E27FC236}">
                <a16:creationId xmlns:a16="http://schemas.microsoft.com/office/drawing/2014/main" id="{083F694C-422D-4845-9C41-592E8E145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3832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4DCF-E3F9-45DD-8579-B8074E06F6F1}"/>
              </a:ext>
            </a:extLst>
          </p:cNvPr>
          <p:cNvSpPr>
            <a:spLocks noGrp="1"/>
          </p:cNvSpPr>
          <p:nvPr>
            <p:ph type="title"/>
          </p:nvPr>
        </p:nvSpPr>
        <p:spPr>
          <a:xfrm>
            <a:off x="791634" y="600807"/>
            <a:ext cx="8596668" cy="1320800"/>
          </a:xfrm>
        </p:spPr>
        <p:txBody>
          <a:bodyPr>
            <a:normAutofit fontScale="90000"/>
          </a:bodyPr>
          <a:lstStyle/>
          <a:p>
            <a:br>
              <a:rPr lang="en-IN" dirty="0"/>
            </a:br>
            <a:r>
              <a:rPr lang="en-IN" dirty="0">
                <a:latin typeface="Times New Roman" panose="02020603050405020304" pitchFamily="18" charset="0"/>
                <a:cs typeface="Times New Roman" panose="02020603050405020304" pitchFamily="18" charset="0"/>
              </a:rPr>
              <a:t>STRATEGIC BUSINESS CONTEXT: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D1E8A2-CDCF-48FD-9B32-4149EF788C51}"/>
              </a:ext>
            </a:extLst>
          </p:cNvPr>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Business needs:</a:t>
            </a:r>
          </a:p>
          <a:p>
            <a:r>
              <a:rPr lang="en-US" sz="2400" dirty="0">
                <a:latin typeface="Times New Roman" panose="02020603050405020304" pitchFamily="18" charset="0"/>
                <a:cs typeface="Times New Roman" panose="02020603050405020304" pitchFamily="18" charset="0"/>
              </a:rPr>
              <a:t> In this ongoing busy world, everyone will be thinking of going in a smart way of travelling. Booking of tickets in a online mode will be of a great use of travelling in metro.</a:t>
            </a:r>
          </a:p>
          <a:p>
            <a:pPr marL="0" indent="0">
              <a:buNone/>
            </a:pPr>
            <a:r>
              <a:rPr lang="en-US" sz="2400" dirty="0">
                <a:latin typeface="Times New Roman" panose="02020603050405020304" pitchFamily="18" charset="0"/>
                <a:cs typeface="Times New Roman" panose="02020603050405020304" pitchFamily="18" charset="0"/>
              </a:rPr>
              <a:t>Business outcomes:</a:t>
            </a:r>
          </a:p>
          <a:p>
            <a:r>
              <a:rPr lang="en-US" sz="2400" dirty="0">
                <a:latin typeface="Times New Roman" panose="02020603050405020304" pitchFamily="18" charset="0"/>
                <a:cs typeface="Times New Roman" panose="02020603050405020304" pitchFamily="18" charset="0"/>
              </a:rPr>
              <a:t>The outcome was expected to be high and good. Most of the problems of booking tickets will be solved and it is simple to use.</a:t>
            </a:r>
          </a:p>
          <a:p>
            <a:endParaRPr lang="en-IN" dirty="0"/>
          </a:p>
        </p:txBody>
      </p:sp>
      <p:pic>
        <p:nvPicPr>
          <p:cNvPr id="4" name="Picture 2" descr="SRM Logo - LogoDix">
            <a:extLst>
              <a:ext uri="{FF2B5EF4-FFF2-40B4-BE49-F238E27FC236}">
                <a16:creationId xmlns:a16="http://schemas.microsoft.com/office/drawing/2014/main" id="{16E4BBB7-2C8A-4E25-984B-8286CF957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4990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1B4B-B7C3-4C45-BE9A-3935FBED2848}"/>
              </a:ext>
            </a:extLst>
          </p:cNvPr>
          <p:cNvSpPr>
            <a:spLocks noGrp="1"/>
          </p:cNvSpPr>
          <p:nvPr>
            <p:ph type="title"/>
          </p:nvPr>
        </p:nvSpPr>
        <p:spPr/>
        <p:txBody>
          <a:bodyPr/>
          <a:lstStyle/>
          <a:p>
            <a:r>
              <a:rPr lang="en-IN" dirty="0">
                <a:solidFill>
                  <a:srgbClr val="00B0F0"/>
                </a:solidFill>
              </a:rPr>
              <a:t>DETAILED BUSINESS PROBLEM:</a:t>
            </a:r>
            <a:br>
              <a:rPr lang="en-IN" dirty="0"/>
            </a:br>
            <a:endParaRPr lang="en-IN" dirty="0"/>
          </a:p>
        </p:txBody>
      </p:sp>
      <p:sp>
        <p:nvSpPr>
          <p:cNvPr id="3" name="Content Placeholder 2">
            <a:extLst>
              <a:ext uri="{FF2B5EF4-FFF2-40B4-BE49-F238E27FC236}">
                <a16:creationId xmlns:a16="http://schemas.microsoft.com/office/drawing/2014/main" id="{98E57745-6A12-45A5-951A-82CFAF8E9EFE}"/>
              </a:ext>
            </a:extLst>
          </p:cNvPr>
          <p:cNvSpPr>
            <a:spLocks noGrp="1"/>
          </p:cNvSpPr>
          <p:nvPr>
            <p:ph idx="1"/>
          </p:nvPr>
        </p:nvSpPr>
        <p:spPr>
          <a:xfrm>
            <a:off x="677334" y="1756143"/>
            <a:ext cx="8596668" cy="3880773"/>
          </a:xfrm>
        </p:spPr>
        <p:txBody>
          <a:bodyPr/>
          <a:lstStyle/>
          <a:p>
            <a:pPr marL="0" indent="0">
              <a:buNone/>
            </a:pPr>
            <a:r>
              <a:rPr lang="en-US" sz="2400" dirty="0"/>
              <a:t>Problem statement:</a:t>
            </a:r>
          </a:p>
          <a:p>
            <a:r>
              <a:rPr lang="en-US" sz="2400" dirty="0"/>
              <a:t>To design and develop an application for maintaining the details of the user, QR-Code generation and validation of the ticket for getting reservation.</a:t>
            </a:r>
          </a:p>
          <a:p>
            <a:pPr marL="0" indent="0">
              <a:buNone/>
            </a:pPr>
            <a:r>
              <a:rPr lang="en-US" sz="2400" dirty="0"/>
              <a:t>Requirements:</a:t>
            </a:r>
          </a:p>
          <a:p>
            <a:r>
              <a:rPr lang="en-US" sz="2400" dirty="0"/>
              <a:t>Though the requirements are simple but definitely user needs a printer , desktop, sufficient storage and security.</a:t>
            </a:r>
          </a:p>
          <a:p>
            <a:endParaRPr lang="en-IN" dirty="0"/>
          </a:p>
        </p:txBody>
      </p:sp>
      <p:pic>
        <p:nvPicPr>
          <p:cNvPr id="4" name="Picture 2" descr="SRM Logo - LogoDix">
            <a:extLst>
              <a:ext uri="{FF2B5EF4-FFF2-40B4-BE49-F238E27FC236}">
                <a16:creationId xmlns:a16="http://schemas.microsoft.com/office/drawing/2014/main" id="{01CF5364-CF13-42C7-AEF5-4750DC7E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17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9FDF-3093-40E7-8520-343FEA6735AA}"/>
              </a:ext>
            </a:extLst>
          </p:cNvPr>
          <p:cNvSpPr>
            <a:spLocks noGrp="1"/>
          </p:cNvSpPr>
          <p:nvPr>
            <p:ph type="title"/>
          </p:nvPr>
        </p:nvSpPr>
        <p:spPr/>
        <p:txBody>
          <a:bodyPr/>
          <a:lstStyle/>
          <a:p>
            <a:r>
              <a:rPr lang="en-US" dirty="0"/>
              <a:t>Assumptions:</a:t>
            </a:r>
            <a:br>
              <a:rPr lang="en-US" dirty="0"/>
            </a:br>
            <a:endParaRPr lang="en-IN" dirty="0"/>
          </a:p>
        </p:txBody>
      </p:sp>
      <p:sp>
        <p:nvSpPr>
          <p:cNvPr id="3" name="Content Placeholder 2">
            <a:extLst>
              <a:ext uri="{FF2B5EF4-FFF2-40B4-BE49-F238E27FC236}">
                <a16:creationId xmlns:a16="http://schemas.microsoft.com/office/drawing/2014/main" id="{8E266F73-F546-4294-9B4D-08B928370F2F}"/>
              </a:ext>
            </a:extLst>
          </p:cNvPr>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Since application is internet based , the user need a basic knowledge of choosing correct destination and should have the knowledge of making payment. </a:t>
            </a:r>
          </a:p>
          <a:p>
            <a:r>
              <a:rPr lang="en-US" sz="2800" dirty="0">
                <a:latin typeface="Times New Roman" panose="02020603050405020304" pitchFamily="18" charset="0"/>
                <a:cs typeface="Times New Roman" panose="02020603050405020304" pitchFamily="18" charset="0"/>
              </a:rPr>
              <a:t>Updating of  data may take some time.</a:t>
            </a:r>
          </a:p>
          <a:p>
            <a:r>
              <a:rPr lang="en-US" sz="2800" dirty="0">
                <a:latin typeface="Times New Roman" panose="02020603050405020304" pitchFamily="18" charset="0"/>
                <a:cs typeface="Times New Roman" panose="02020603050405020304" pitchFamily="18" charset="0"/>
              </a:rPr>
              <a:t>Recovery of previous data depends on the user knowledge</a:t>
            </a:r>
          </a:p>
          <a:p>
            <a:endParaRPr lang="en-IN" dirty="0"/>
          </a:p>
        </p:txBody>
      </p:sp>
      <p:pic>
        <p:nvPicPr>
          <p:cNvPr id="4" name="Picture 2" descr="SRM Logo - LogoDix">
            <a:extLst>
              <a:ext uri="{FF2B5EF4-FFF2-40B4-BE49-F238E27FC236}">
                <a16:creationId xmlns:a16="http://schemas.microsoft.com/office/drawing/2014/main" id="{8C5F2F23-473D-44D0-B8A8-BC5EA6515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12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95BBD-4C6F-47A2-BCA1-00F3DFDE858D}"/>
              </a:ext>
            </a:extLst>
          </p:cNvPr>
          <p:cNvSpPr>
            <a:spLocks noGrp="1"/>
          </p:cNvSpPr>
          <p:nvPr>
            <p:ph idx="1"/>
          </p:nvPr>
        </p:nvSpPr>
        <p:spPr>
          <a:xfrm>
            <a:off x="677334" y="386863"/>
            <a:ext cx="8596668" cy="5654500"/>
          </a:xfrm>
        </p:spPr>
        <p:txBody>
          <a:bodyPr/>
          <a:lstStyle/>
          <a:p>
            <a:endParaRPr lang="en-US" dirty="0"/>
          </a:p>
          <a:p>
            <a:pPr marL="0" indent="0">
              <a:buNone/>
            </a:pPr>
            <a:r>
              <a:rPr lang="en-US" sz="3200" dirty="0">
                <a:solidFill>
                  <a:schemeClr val="accent1">
                    <a:lumMod val="75000"/>
                  </a:schemeClr>
                </a:solidFill>
                <a:latin typeface="Times New Roman" panose="02020603050405020304" pitchFamily="18" charset="0"/>
                <a:cs typeface="Times New Roman" panose="02020603050405020304" pitchFamily="18" charset="0"/>
              </a:rPr>
              <a:t>    Constraints:  </a:t>
            </a:r>
          </a:p>
          <a:p>
            <a:pPr marL="0" indent="0">
              <a:buNone/>
            </a:pPr>
            <a:endParaRPr lang="en-US" sz="2400" dirty="0"/>
          </a:p>
          <a:p>
            <a:pPr marL="0" indent="0">
              <a:buNone/>
            </a:pPr>
            <a:r>
              <a:rPr lang="en-US" sz="2400" dirty="0">
                <a:latin typeface="Times New Roman" panose="02020603050405020304" pitchFamily="18" charset="0"/>
                <a:cs typeface="Times New Roman" panose="02020603050405020304" pitchFamily="18" charset="0"/>
              </a:rPr>
              <a:t>      Budget                         ---        Additional resources</a:t>
            </a:r>
          </a:p>
          <a:p>
            <a:pPr marL="0" indent="0">
              <a:buNone/>
            </a:pPr>
            <a:r>
              <a:rPr lang="en-US" sz="2400" dirty="0">
                <a:latin typeface="Times New Roman" panose="02020603050405020304" pitchFamily="18" charset="0"/>
                <a:cs typeface="Times New Roman" panose="02020603050405020304" pitchFamily="18" charset="0"/>
              </a:rPr>
              <a:t>      Changes in deadline    ---	   Risk and decrease in quality</a:t>
            </a:r>
          </a:p>
          <a:p>
            <a:endParaRPr lang="en-US"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1">
                    <a:lumMod val="75000"/>
                  </a:schemeClr>
                </a:solidFill>
                <a:latin typeface="Times New Roman" panose="02020603050405020304" pitchFamily="18" charset="0"/>
                <a:cs typeface="Times New Roman" panose="02020603050405020304" pitchFamily="18" charset="0"/>
              </a:rPr>
              <a:t>Risks:</a:t>
            </a:r>
          </a:p>
          <a:p>
            <a:pPr marL="0" indent="0">
              <a:buNone/>
            </a:pP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Careful while doing payment </a:t>
            </a:r>
          </a:p>
          <a:p>
            <a:pPr marL="0" indent="0">
              <a:buNone/>
            </a:pPr>
            <a:r>
              <a:rPr lang="en-US" sz="2400" dirty="0">
                <a:latin typeface="Times New Roman" panose="02020603050405020304" pitchFamily="18" charset="0"/>
                <a:cs typeface="Times New Roman" panose="02020603050405020304" pitchFamily="18" charset="0"/>
              </a:rPr>
              <a:t>     Selecting of correct destination</a:t>
            </a:r>
          </a:p>
          <a:p>
            <a:endParaRPr lang="en-IN" dirty="0"/>
          </a:p>
        </p:txBody>
      </p:sp>
      <p:pic>
        <p:nvPicPr>
          <p:cNvPr id="4" name="Picture 2" descr="SRM Logo - LogoDix">
            <a:extLst>
              <a:ext uri="{FF2B5EF4-FFF2-40B4-BE49-F238E27FC236}">
                <a16:creationId xmlns:a16="http://schemas.microsoft.com/office/drawing/2014/main" id="{2270E519-A54E-4D06-ACAB-E76E3AA9C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59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2840736"/>
            <a:ext cx="4500562" cy="3230723"/>
          </a:xfrm>
        </p:spPr>
        <p:txBody>
          <a:bodyPr/>
          <a:lstStyle/>
          <a:p>
            <a:r>
              <a:rPr lang="en-US" dirty="0"/>
              <a:t>The steps to overcome the risks are:</a:t>
            </a:r>
            <a:br>
              <a:rPr lang="en-US" dirty="0"/>
            </a:br>
            <a:endParaRPr lang="en-US" dirty="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269443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2840736"/>
            <a:ext cx="6221412" cy="3486912"/>
          </a:xfrm>
        </p:spPr>
        <p:txBody>
          <a:bodyPr>
            <a:normAutofit fontScale="92500" lnSpcReduction="10000"/>
          </a:bodyPr>
          <a:lstStyle/>
          <a:p>
            <a:pPr marL="457200" marR="0" indent="-457200">
              <a:lnSpc>
                <a:spcPct val="105000"/>
              </a:lnSpc>
              <a:spcBef>
                <a:spcPts val="0"/>
              </a:spcBef>
              <a:spcAft>
                <a:spcPts val="800"/>
              </a:spcAft>
              <a:buFont typeface="Wingdings" panose="05000000000000000000" pitchFamily="2" charset="2"/>
              <a:buChar char="q"/>
            </a:pPr>
            <a:r>
              <a:rPr lang="en-IN" sz="2600" dirty="0">
                <a:effectLst/>
                <a:latin typeface="Calibri" panose="020F0502020204030204" pitchFamily="34" charset="0"/>
                <a:ea typeface="Calibri" panose="020F0502020204030204" pitchFamily="34" charset="0"/>
                <a:cs typeface="Times New Roman" panose="02020603050405020304" pitchFamily="18" charset="0"/>
              </a:rPr>
              <a:t>We have to be careful while doing payment</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5000"/>
              </a:lnSpc>
              <a:spcBef>
                <a:spcPts val="0"/>
              </a:spcBef>
              <a:spcAft>
                <a:spcPts val="800"/>
              </a:spcAft>
              <a:buFont typeface="Wingdings" panose="05000000000000000000" pitchFamily="2" charset="2"/>
              <a:buChar char="q"/>
            </a:pPr>
            <a:r>
              <a:rPr lang="en-IN" sz="2600" dirty="0">
                <a:effectLst/>
                <a:latin typeface="Calibri" panose="020F0502020204030204" pitchFamily="34" charset="0"/>
                <a:ea typeface="Calibri" panose="020F0502020204030204" pitchFamily="34" charset="0"/>
                <a:cs typeface="Times New Roman" panose="02020603050405020304" pitchFamily="18" charset="0"/>
              </a:rPr>
              <a:t>Selecting of correct source and destination</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5000"/>
              </a:lnSpc>
              <a:spcBef>
                <a:spcPts val="0"/>
              </a:spcBef>
              <a:spcAft>
                <a:spcPts val="800"/>
              </a:spcAft>
              <a:buFont typeface="Wingdings" panose="05000000000000000000" pitchFamily="2" charset="2"/>
              <a:buChar char="q"/>
            </a:pPr>
            <a:r>
              <a:rPr lang="en-IN" sz="2600" dirty="0">
                <a:effectLst/>
                <a:latin typeface="Calibri" panose="020F0502020204030204" pitchFamily="34" charset="0"/>
                <a:ea typeface="Calibri" panose="020F0502020204030204" pitchFamily="34" charset="0"/>
                <a:cs typeface="Times New Roman" panose="02020603050405020304" pitchFamily="18" charset="0"/>
              </a:rPr>
              <a:t>Keeping the ticket safely until u reach the destination.</a:t>
            </a:r>
          </a:p>
          <a:p>
            <a:pPr marL="457200" marR="0" indent="-457200">
              <a:lnSpc>
                <a:spcPct val="105000"/>
              </a:lnSpc>
              <a:spcBef>
                <a:spcPts val="0"/>
              </a:spcBef>
              <a:spcAft>
                <a:spcPts val="800"/>
              </a:spcAft>
              <a:buFont typeface="Wingdings" panose="05000000000000000000" pitchFamily="2" charset="2"/>
              <a:buChar char="q"/>
            </a:pPr>
            <a:r>
              <a:rPr lang="en-IN" sz="2600" dirty="0">
                <a:effectLst/>
                <a:latin typeface="Calibri" panose="020F0502020204030204" pitchFamily="34" charset="0"/>
                <a:ea typeface="Calibri" panose="020F0502020204030204" pitchFamily="34" charset="0"/>
                <a:cs typeface="Times New Roman" panose="02020603050405020304" pitchFamily="18" charset="0"/>
              </a:rPr>
              <a:t>There are other members to help in the project budget ,even though the budget is more</a:t>
            </a:r>
          </a:p>
          <a:p>
            <a:pPr marL="457200" marR="0" indent="-457200">
              <a:lnSpc>
                <a:spcPct val="105000"/>
              </a:lnSpc>
              <a:spcBef>
                <a:spcPts val="0"/>
              </a:spcBef>
              <a:spcAft>
                <a:spcPts val="800"/>
              </a:spcAft>
              <a:buFont typeface="Wingdings" panose="05000000000000000000" pitchFamily="2" charset="2"/>
              <a:buChar char="q"/>
            </a:pPr>
            <a:r>
              <a:rPr lang="en-IN" sz="2600" dirty="0">
                <a:effectLst/>
                <a:latin typeface="Calibri" panose="020F0502020204030204" pitchFamily="34" charset="0"/>
                <a:ea typeface="Calibri" panose="020F0502020204030204" pitchFamily="34" charset="0"/>
                <a:cs typeface="Times New Roman" panose="02020603050405020304" pitchFamily="18" charset="0"/>
              </a:rPr>
              <a:t>Prior analy</a:t>
            </a:r>
            <a:r>
              <a:rPr lang="en-IN" sz="2600" dirty="0">
                <a:latin typeface="Calibri" panose="020F0502020204030204" pitchFamily="34" charset="0"/>
                <a:ea typeface="Calibri" panose="020F0502020204030204" pitchFamily="34" charset="0"/>
                <a:cs typeface="Times New Roman" panose="02020603050405020304" pitchFamily="18" charset="0"/>
              </a:rPr>
              <a:t>sis is there in every task.</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pic>
        <p:nvPicPr>
          <p:cNvPr id="8" name="Picture 2" descr="SRM Logo - LogoDix">
            <a:extLst>
              <a:ext uri="{FF2B5EF4-FFF2-40B4-BE49-F238E27FC236}">
                <a16:creationId xmlns:a16="http://schemas.microsoft.com/office/drawing/2014/main" id="{620BDA1D-1090-4E53-B6C6-AAA6C43DC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076" y="0"/>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6032-C437-48FF-9EAC-E085E953362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team structure and Roles and Responsibilities: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82FAEC-5792-4DC2-9639-D74C960E5739}"/>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Project steering committee :-</a:t>
            </a:r>
          </a:p>
          <a:p>
            <a:pPr marL="0" indent="0">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Understanding whole project and analysing</a:t>
            </a:r>
          </a:p>
          <a:p>
            <a:r>
              <a:rPr lang="en-US" sz="2400" dirty="0">
                <a:latin typeface="Times New Roman" panose="02020603050405020304" pitchFamily="18" charset="0"/>
                <a:cs typeface="Times New Roman" panose="02020603050405020304" pitchFamily="18" charset="0"/>
              </a:rPr>
              <a:t>Project sponsor:-	</a:t>
            </a:r>
          </a:p>
          <a:p>
            <a:pPr marL="0" indent="0">
              <a:buNone/>
            </a:pPr>
            <a:r>
              <a:rPr lang="en-US" sz="2400" dirty="0">
                <a:latin typeface="Times New Roman" panose="02020603050405020304" pitchFamily="18" charset="0"/>
                <a:cs typeface="Times New Roman" panose="02020603050405020304" pitchFamily="18" charset="0"/>
              </a:rPr>
              <a:t>Evaluating the project actuals progress	and managing the sponsorship</a:t>
            </a:r>
          </a:p>
          <a:p>
            <a:r>
              <a:rPr lang="en-US" sz="2400" dirty="0">
                <a:latin typeface="Times New Roman" panose="02020603050405020304" pitchFamily="18" charset="0"/>
                <a:cs typeface="Times New Roman" panose="02020603050405020304" pitchFamily="18" charset="0"/>
              </a:rPr>
              <a:t>Project manager:-</a:t>
            </a:r>
          </a:p>
          <a:p>
            <a:pPr marL="0" indent="0">
              <a:buNone/>
            </a:pPr>
            <a:r>
              <a:rPr lang="en-US" sz="2400" dirty="0">
                <a:latin typeface="Times New Roman" panose="02020603050405020304" pitchFamily="18" charset="0"/>
                <a:cs typeface="Times New Roman" panose="02020603050405020304" pitchFamily="18" charset="0"/>
              </a:rPr>
              <a:t>Planning, organizing and directing the completion of specific projects.	Organizing and tracking the work </a:t>
            </a:r>
          </a:p>
          <a:p>
            <a:pPr marL="0" indent="0">
              <a:buNone/>
            </a:pPr>
            <a:endParaRPr lang="en-IN" dirty="0"/>
          </a:p>
        </p:txBody>
      </p:sp>
      <p:pic>
        <p:nvPicPr>
          <p:cNvPr id="4" name="Picture 2" descr="SRM Logo - LogoDix">
            <a:extLst>
              <a:ext uri="{FF2B5EF4-FFF2-40B4-BE49-F238E27FC236}">
                <a16:creationId xmlns:a16="http://schemas.microsoft.com/office/drawing/2014/main" id="{C3B78886-9E7C-482B-8FD1-93221FA7D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8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Team members:</a:t>
            </a:r>
            <a:br>
              <a:rPr lang="en-US" dirty="0"/>
            </a:br>
            <a:endParaRPr lang="en-US"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547130"/>
            <a:ext cx="4569777" cy="4113970"/>
          </a:xfrm>
        </p:spPr>
        <p:txBody>
          <a:bodyPr/>
          <a:lstStyle/>
          <a:p>
            <a:pPr marL="0" marR="0">
              <a:lnSpc>
                <a:spcPct val="105000"/>
              </a:lnSpc>
              <a:spcBef>
                <a:spcPts val="0"/>
              </a:spcBef>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A.Venkata Dinesh Reddy</a:t>
            </a:r>
          </a:p>
          <a:p>
            <a:pPr marL="0" marR="0">
              <a:lnSpc>
                <a:spcPct val="105000"/>
              </a:lnSpc>
              <a:spcBef>
                <a:spcPts val="0"/>
              </a:spcBef>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(RA1911028010098)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CH.Vamshi Krishna (RA1911028010099)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latin typeface="Times New Roman" panose="02020603050405020304" pitchFamily="18" charset="0"/>
                <a:ea typeface="Calibri" panose="020F0502020204030204" pitchFamily="34" charset="0"/>
                <a:cs typeface="Times New Roman" panose="02020603050405020304" pitchFamily="18" charset="0"/>
              </a:rPr>
              <a:t>annanoor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Spurgeon (RA1911028010109)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858125" y="3215252"/>
            <a:ext cx="2936875" cy="2936875"/>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pic>
        <p:nvPicPr>
          <p:cNvPr id="16" name="Picture Placeholder 17" descr="A group of people sitting at a table">
            <a:extLst>
              <a:ext uri="{FF2B5EF4-FFF2-40B4-BE49-F238E27FC236}">
                <a16:creationId xmlns:a16="http://schemas.microsoft.com/office/drawing/2014/main" id="{F1A22195-E524-4E31-9915-6D5559B51B28}"/>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9597" b="9597"/>
          <a:stretch/>
        </p:blipFill>
        <p:spPr>
          <a:xfrm>
            <a:off x="4921250" y="1078692"/>
            <a:ext cx="2936875" cy="2936875"/>
          </a:xfrm>
        </p:spPr>
      </p:pic>
      <p:pic>
        <p:nvPicPr>
          <p:cNvPr id="17" name="Picture 2" descr="SRM Logo - LogoDix">
            <a:extLst>
              <a:ext uri="{FF2B5EF4-FFF2-40B4-BE49-F238E27FC236}">
                <a16:creationId xmlns:a16="http://schemas.microsoft.com/office/drawing/2014/main" id="{551D7E37-1DB2-4C84-9640-24E96C1CF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9076" y="0"/>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017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8E6F2-12D5-4C22-9C46-FF9000B0E54D}"/>
              </a:ext>
            </a:extLst>
          </p:cNvPr>
          <p:cNvSpPr>
            <a:spLocks noGrp="1"/>
          </p:cNvSpPr>
          <p:nvPr>
            <p:ph idx="1"/>
          </p:nvPr>
        </p:nvSpPr>
        <p:spPr>
          <a:xfrm>
            <a:off x="545448" y="542805"/>
            <a:ext cx="9240389" cy="6156933"/>
          </a:xfrm>
        </p:spPr>
        <p:txBody>
          <a:bodyPr/>
          <a:lstStyle/>
          <a:p>
            <a:r>
              <a:rPr lang="en-US" sz="2400" dirty="0">
                <a:latin typeface="Times New Roman" panose="02020603050405020304" pitchFamily="18" charset="0"/>
                <a:cs typeface="Times New Roman" panose="02020603050405020304" pitchFamily="18" charset="0"/>
              </a:rPr>
              <a:t>Technical lead	</a:t>
            </a:r>
          </a:p>
          <a:p>
            <a:pPr marL="0" indent="0">
              <a:buNone/>
            </a:pPr>
            <a:r>
              <a:rPr lang="en-US" sz="2400" dirty="0">
                <a:latin typeface="Times New Roman" panose="02020603050405020304" pitchFamily="18" charset="0"/>
                <a:cs typeface="Times New Roman" panose="02020603050405020304" pitchFamily="18" charset="0"/>
              </a:rPr>
              <a:t>Overseas the complete company’s technical team and all risks of the project. Leading developer and tester to build the application</a:t>
            </a:r>
          </a:p>
          <a:p>
            <a:r>
              <a:rPr lang="en-US" sz="2400" dirty="0">
                <a:latin typeface="Times New Roman" panose="02020603050405020304" pitchFamily="18" charset="0"/>
                <a:cs typeface="Times New Roman" panose="02020603050405020304" pitchFamily="18" charset="0"/>
              </a:rPr>
              <a:t>Business analyst	</a:t>
            </a:r>
          </a:p>
          <a:p>
            <a:pPr marL="0" indent="0">
              <a:buNone/>
            </a:pPr>
            <a:r>
              <a:rPr lang="en-US" sz="2400" dirty="0">
                <a:latin typeface="Times New Roman" panose="02020603050405020304" pitchFamily="18" charset="0"/>
                <a:cs typeface="Times New Roman" panose="02020603050405020304" pitchFamily="18" charset="0"/>
              </a:rPr>
              <a:t>Creating a detailed business analysis, outlining problems Understands the needs and problems of clients  </a:t>
            </a:r>
          </a:p>
          <a:p>
            <a:r>
              <a:rPr lang="en-US" sz="2400" dirty="0">
                <a:latin typeface="Times New Roman" panose="02020603050405020304" pitchFamily="18" charset="0"/>
                <a:cs typeface="Times New Roman" panose="02020603050405020304" pitchFamily="18" charset="0"/>
              </a:rPr>
              <a:t>Developer	</a:t>
            </a:r>
          </a:p>
          <a:p>
            <a:pPr marL="0" indent="0">
              <a:buNone/>
            </a:pPr>
            <a:r>
              <a:rPr lang="en-US" sz="2400" dirty="0">
                <a:latin typeface="Times New Roman" panose="02020603050405020304" pitchFamily="18" charset="0"/>
                <a:cs typeface="Times New Roman" panose="02020603050405020304" pitchFamily="18" charset="0"/>
              </a:rPr>
              <a:t> Writing and implementing efficient code. </a:t>
            </a:r>
          </a:p>
          <a:p>
            <a:pPr marL="0" indent="0">
              <a:buNone/>
            </a:pPr>
            <a:r>
              <a:rPr lang="en-US" sz="2400" dirty="0">
                <a:latin typeface="Times New Roman" panose="02020603050405020304" pitchFamily="18" charset="0"/>
                <a:cs typeface="Times New Roman" panose="02020603050405020304" pitchFamily="18" charset="0"/>
              </a:rPr>
              <a:t> Developing the application</a:t>
            </a:r>
          </a:p>
          <a:p>
            <a:r>
              <a:rPr lang="en-US" sz="2400" dirty="0">
                <a:latin typeface="Times New Roman" panose="02020603050405020304" pitchFamily="18" charset="0"/>
                <a:cs typeface="Times New Roman" panose="02020603050405020304" pitchFamily="18" charset="0"/>
              </a:rPr>
              <a:t>Tester	</a:t>
            </a:r>
          </a:p>
          <a:p>
            <a:pPr marL="0" indent="0">
              <a:buNone/>
            </a:pPr>
            <a:r>
              <a:rPr lang="en-US" sz="2400" dirty="0">
                <a:latin typeface="Times New Roman" panose="02020603050405020304" pitchFamily="18" charset="0"/>
                <a:cs typeface="Times New Roman" panose="02020603050405020304" pitchFamily="18" charset="0"/>
              </a:rPr>
              <a:t>Executes all levels of testing.	</a:t>
            </a:r>
          </a:p>
          <a:p>
            <a:pPr marL="0" indent="0">
              <a:buNone/>
            </a:pPr>
            <a:r>
              <a:rPr lang="en-US" sz="2400" dirty="0">
                <a:latin typeface="Times New Roman" panose="02020603050405020304" pitchFamily="18" charset="0"/>
                <a:cs typeface="Times New Roman" panose="02020603050405020304" pitchFamily="18" charset="0"/>
              </a:rPr>
              <a:t>Creating test plan and develop test cases</a:t>
            </a:r>
          </a:p>
          <a:p>
            <a:endParaRPr lang="en-IN" dirty="0"/>
          </a:p>
        </p:txBody>
      </p:sp>
      <p:pic>
        <p:nvPicPr>
          <p:cNvPr id="4" name="Picture 2" descr="SRM Logo - LogoDix">
            <a:extLst>
              <a:ext uri="{FF2B5EF4-FFF2-40B4-BE49-F238E27FC236}">
                <a16:creationId xmlns:a16="http://schemas.microsoft.com/office/drawing/2014/main" id="{03C5C293-D064-43FE-85B4-D9019AD8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880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contrast="18000"/>
                    </a14:imgEffect>
                  </a14:imgLayer>
                </a14:imgProps>
              </a:ext>
              <a:ext uri="{28A0092B-C50C-407E-A947-70E740481C1C}">
                <a14:useLocalDpi xmlns:a14="http://schemas.microsoft.com/office/drawing/2010/main" val="0"/>
              </a:ext>
            </a:extLst>
          </a:blip>
          <a:srcRect/>
          <a:stretch>
            <a:fillRect/>
          </a:stretch>
        </p:blipFill>
        <p:spPr>
          <a:xfrm>
            <a:off x="1" y="8792"/>
            <a:ext cx="7249885" cy="6858000"/>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4" y="252563"/>
            <a:ext cx="7433283" cy="5995838"/>
            <a:chOff x="252031" y="391887"/>
            <a:chExt cx="7433283" cy="6215741"/>
          </a:xfrm>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97CAE694-E5D7-45D8-80CE-4067B6610E53}"/>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t>In Scope and Out scope of the project:-</a:t>
            </a:r>
            <a:br>
              <a:rPr lang="en-US" dirty="0"/>
            </a:br>
            <a:endParaRPr lang="en-US" dirty="0"/>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5510539" y="1962673"/>
            <a:ext cx="6117771" cy="3881362"/>
          </a:xfrm>
        </p:spPr>
        <p:txBody>
          <a:bodyPr>
            <a:normAutofit/>
          </a:bodyPr>
          <a:lstStyle/>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Assisting the staff in capturing the effort spent on their respective working areas.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Utilizing resources in an efficient manner by increasing their productivity through automation.</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Satisfying the user requirement</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Easy to understand by the user and operator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Easy to operate</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Good user interface</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Expandable</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2" descr="SRM Logo - LogoDix">
            <a:extLst>
              <a:ext uri="{FF2B5EF4-FFF2-40B4-BE49-F238E27FC236}">
                <a16:creationId xmlns:a16="http://schemas.microsoft.com/office/drawing/2014/main" id="{71673CC3-2A25-495D-B018-FB598E6BF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 y="-41031"/>
            <a:ext cx="2485379" cy="141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6685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03276" y="307609"/>
            <a:ext cx="5021940" cy="1204668"/>
          </a:xfrm>
        </p:spPr>
        <p:txBody>
          <a:bodyPr>
            <a:normAutofit/>
          </a:bodyPr>
          <a:lstStyle/>
          <a:p>
            <a:r>
              <a:rPr lang="en-US" dirty="0"/>
              <a:t>Use Case Diagram:-</a:t>
            </a:r>
            <a:br>
              <a:rPr lang="en-US" dirty="0"/>
            </a:br>
            <a:endParaRPr lang="en-US" dirty="0"/>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369277" y="3182815"/>
            <a:ext cx="5618285" cy="2766243"/>
          </a:xfrm>
        </p:spPr>
        <p:txBody>
          <a:bodyPr>
            <a:normAutofit fontScale="92500" lnSpcReduction="10000"/>
          </a:bodyPr>
          <a:lstStyle/>
          <a:p>
            <a:r>
              <a:rPr lang="en-US" sz="2400" dirty="0"/>
              <a:t>A use case diagram is a dynamic or behavior diagram in UML. Use case diagrams model the functionality of a system using actors and use cases. Use cases are a set of actions, services, and functions that the system needs to perform. The "actors" are people or entities operating under defined roles within the system.</a:t>
            </a:r>
          </a:p>
          <a:p>
            <a:endParaRPr lang="en-US" dirty="0"/>
          </a:p>
        </p:txBody>
      </p:sp>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p:pic>
      <p:pic>
        <p:nvPicPr>
          <p:cNvPr id="14" name="Picture 2" descr="SRM Logo - LogoDix">
            <a:extLst>
              <a:ext uri="{FF2B5EF4-FFF2-40B4-BE49-F238E27FC236}">
                <a16:creationId xmlns:a16="http://schemas.microsoft.com/office/drawing/2014/main" id="{8CAA16C7-0FEC-41E6-A7CE-99E54928D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616927" y="492904"/>
            <a:ext cx="3246204" cy="5385816"/>
          </a:xfrm>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4122519" y="369277"/>
            <a:ext cx="7266206" cy="782515"/>
          </a:xfrm>
        </p:spPr>
        <p:txBody>
          <a:bodyPr/>
          <a:lstStyle/>
          <a:p>
            <a:r>
              <a:rPr lang="en-US" dirty="0"/>
              <a:t>Use Case Diagram</a:t>
            </a:r>
          </a:p>
        </p:txBody>
      </p:sp>
      <p:pic>
        <p:nvPicPr>
          <p:cNvPr id="13" name="Picture 12">
            <a:extLst>
              <a:ext uri="{FF2B5EF4-FFF2-40B4-BE49-F238E27FC236}">
                <a16:creationId xmlns:a16="http://schemas.microsoft.com/office/drawing/2014/main" id="{11CA9ABB-C6AF-464F-B01A-20E8F809E837}"/>
              </a:ext>
            </a:extLst>
          </p:cNvPr>
          <p:cNvPicPr>
            <a:picLocks noChangeAspect="1"/>
          </p:cNvPicPr>
          <p:nvPr/>
        </p:nvPicPr>
        <p:blipFill rotWithShape="1">
          <a:blip r:embed="rId3"/>
          <a:srcRect t="533" b="6508"/>
          <a:stretch/>
        </p:blipFill>
        <p:spPr>
          <a:xfrm>
            <a:off x="4122518" y="1266092"/>
            <a:ext cx="7702571" cy="4686300"/>
          </a:xfrm>
          <a:prstGeom prst="rect">
            <a:avLst/>
          </a:prstGeom>
        </p:spPr>
      </p:pic>
      <p:pic>
        <p:nvPicPr>
          <p:cNvPr id="9" name="Picture 2" descr="SRM Logo - LogoDix">
            <a:extLst>
              <a:ext uri="{FF2B5EF4-FFF2-40B4-BE49-F238E27FC236}">
                <a16:creationId xmlns:a16="http://schemas.microsoft.com/office/drawing/2014/main" id="{AD4F4BDC-1C6C-4953-AA40-E2436F607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7530" y="91876"/>
            <a:ext cx="2752725" cy="152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2961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a:xfrm>
            <a:off x="803276" y="1512277"/>
            <a:ext cx="5021940" cy="1230923"/>
          </a:xfrm>
        </p:spPr>
        <p:txBody>
          <a:bodyPr>
            <a:normAutofit/>
          </a:bodyPr>
          <a:lstStyle/>
          <a:p>
            <a:r>
              <a:rPr lang="en-US" dirty="0"/>
              <a:t>ER Diagram:-</a:t>
            </a:r>
            <a:br>
              <a:rPr lang="en-US" dirty="0"/>
            </a:br>
            <a:endParaRPr lang="en-US" dirty="0"/>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09495" cy="2419515"/>
          </a:xfrm>
        </p:spPr>
        <p:txBody>
          <a:bodyPr>
            <a:normAutofit lnSpcReduction="10000"/>
          </a:bodyPr>
          <a:lstStyle/>
          <a:p>
            <a:pPr marL="0" indent="0">
              <a:buNone/>
            </a:pPr>
            <a:r>
              <a:rPr lang="en-US" sz="2200" dirty="0"/>
              <a:t>An entity relationship diagram (ERD) is a representation of data within a domain. It consists of entities as well as relationships between entities. Every entity must have at least one attribute that can be used to uniquely identify the entity, which is known as the entity's primary key.</a:t>
            </a:r>
          </a:p>
          <a:p>
            <a:endParaRPr lang="en-US" dirty="0"/>
          </a:p>
        </p:txBody>
      </p:sp>
      <p:pic>
        <p:nvPicPr>
          <p:cNvPr id="18" name="Picture Placeholder 17" descr="Abstract background">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6108356" y="0"/>
            <a:ext cx="5245444" cy="5385816"/>
          </a:xfrm>
        </p:spPr>
      </p:pic>
      <p:pic>
        <p:nvPicPr>
          <p:cNvPr id="11" name="Picture 2" descr="SRM Logo - LogoDix">
            <a:extLst>
              <a:ext uri="{FF2B5EF4-FFF2-40B4-BE49-F238E27FC236}">
                <a16:creationId xmlns:a16="http://schemas.microsoft.com/office/drawing/2014/main" id="{0C6E6119-D937-498B-AA8A-C2F185EA3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078" y="0"/>
            <a:ext cx="2539907" cy="152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458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60E1-5BC8-4176-BD29-3522E39CDAD0}"/>
              </a:ext>
            </a:extLst>
          </p:cNvPr>
          <p:cNvSpPr>
            <a:spLocks noGrp="1"/>
          </p:cNvSpPr>
          <p:nvPr>
            <p:ph type="title"/>
          </p:nvPr>
        </p:nvSpPr>
        <p:spPr/>
        <p:txBody>
          <a:bodyPr/>
          <a:lstStyle/>
          <a:p>
            <a:r>
              <a:rPr lang="en-US" dirty="0"/>
              <a:t> ER Diagram</a:t>
            </a:r>
            <a:endParaRPr lang="en-IN" dirty="0"/>
          </a:p>
        </p:txBody>
      </p:sp>
      <p:pic>
        <p:nvPicPr>
          <p:cNvPr id="7" name="Content Placeholder 6">
            <a:extLst>
              <a:ext uri="{FF2B5EF4-FFF2-40B4-BE49-F238E27FC236}">
                <a16:creationId xmlns:a16="http://schemas.microsoft.com/office/drawing/2014/main" id="{9EF779F8-DF95-4FE2-91D8-AD78D610CAA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7134"/>
          <a:stretch/>
        </p:blipFill>
        <p:spPr bwMode="auto">
          <a:xfrm>
            <a:off x="1055077" y="1205345"/>
            <a:ext cx="8238392" cy="5287529"/>
          </a:xfrm>
          <a:prstGeom prst="rect">
            <a:avLst/>
          </a:prstGeom>
          <a:ln>
            <a:noFill/>
          </a:ln>
          <a:extLst>
            <a:ext uri="{53640926-AAD7-44D8-BBD7-CCE9431645EC}">
              <a14:shadowObscured xmlns:a14="http://schemas.microsoft.com/office/drawing/2010/main"/>
            </a:ext>
          </a:extLst>
        </p:spPr>
      </p:pic>
      <p:pic>
        <p:nvPicPr>
          <p:cNvPr id="8" name="Picture 2" descr="SRM Logo - LogoDix">
            <a:extLst>
              <a:ext uri="{FF2B5EF4-FFF2-40B4-BE49-F238E27FC236}">
                <a16:creationId xmlns:a16="http://schemas.microsoft.com/office/drawing/2014/main" id="{71EDE31A-F128-4CD1-B2DF-BB68533AF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960" y="-50406"/>
            <a:ext cx="2866293"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6744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a:xfrm>
            <a:off x="803276" y="680481"/>
            <a:ext cx="4464049" cy="2256150"/>
          </a:xfrm>
        </p:spPr>
        <p:txBody>
          <a:bodyPr>
            <a:normAutofit/>
          </a:bodyPr>
          <a:lstStyle/>
          <a:p>
            <a:r>
              <a:rPr lang="en-IN" sz="3600" spc="15"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DFD Diagram:-</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4338" y="3147646"/>
            <a:ext cx="4452987" cy="2927839"/>
          </a:xfrm>
        </p:spPr>
        <p:txBody>
          <a:bodyPr>
            <a:normAutofit fontScale="47500" lnSpcReduction="20000"/>
          </a:bodyPr>
          <a:lstStyle/>
          <a:p>
            <a:pPr marL="0" indent="0">
              <a:buNone/>
            </a:pPr>
            <a:r>
              <a:rPr lang="en-US" sz="4200" dirty="0"/>
              <a:t>A data-flow diagram is a way of representing a flow of data through a process or a system (usually an information system). The DFD also provides information about the outputs and inputs of each entity and the process itself. When using UML, the activity diagram typically takes over the role of the data-flow diagram.</a:t>
            </a:r>
          </a:p>
          <a:p>
            <a:pPr marL="0" indent="0">
              <a:buNone/>
            </a:pPr>
            <a:endParaRPr lang="en-US" dirty="0"/>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5403273" y="957162"/>
            <a:ext cx="6668564" cy="4674195"/>
          </a:xfrm>
        </p:spPr>
      </p:pic>
      <p:pic>
        <p:nvPicPr>
          <p:cNvPr id="12" name="Picture 11">
            <a:extLst>
              <a:ext uri="{FF2B5EF4-FFF2-40B4-BE49-F238E27FC236}">
                <a16:creationId xmlns:a16="http://schemas.microsoft.com/office/drawing/2014/main" id="{74928C74-F819-4697-93B1-EB247FAFE5D0}"/>
              </a:ext>
            </a:extLst>
          </p:cNvPr>
          <p:cNvPicPr>
            <a:picLocks noChangeAspect="1"/>
          </p:cNvPicPr>
          <p:nvPr/>
        </p:nvPicPr>
        <p:blipFill>
          <a:blip r:embed="rId3"/>
          <a:stretch>
            <a:fillRect/>
          </a:stretch>
        </p:blipFill>
        <p:spPr>
          <a:xfrm>
            <a:off x="5403273" y="1136213"/>
            <a:ext cx="6571849" cy="4466492"/>
          </a:xfrm>
          <a:prstGeom prst="rect">
            <a:avLst/>
          </a:prstGeom>
        </p:spPr>
      </p:pic>
      <p:pic>
        <p:nvPicPr>
          <p:cNvPr id="14" name="Picture 2" descr="SRM Logo - LogoDix">
            <a:extLst>
              <a:ext uri="{FF2B5EF4-FFF2-40B4-BE49-F238E27FC236}">
                <a16:creationId xmlns:a16="http://schemas.microsoft.com/office/drawing/2014/main" id="{2DD93782-D14F-4707-BEA9-8BEEE24FF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2397" y="-142992"/>
            <a:ext cx="2752725" cy="147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030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solidFill>
                  <a:srgbClr val="FFC000"/>
                </a:solidFill>
              </a:rPr>
              <a:t>DFD Diagram-2</a:t>
            </a:r>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0" y="1744042"/>
            <a:ext cx="12191999" cy="3493008"/>
          </a:xfrm>
        </p:spPr>
      </p:pic>
      <p:pic>
        <p:nvPicPr>
          <p:cNvPr id="11" name="Picture 10">
            <a:extLst>
              <a:ext uri="{FF2B5EF4-FFF2-40B4-BE49-F238E27FC236}">
                <a16:creationId xmlns:a16="http://schemas.microsoft.com/office/drawing/2014/main" id="{E176D42F-F8A2-4F19-A269-54E1C2D3CB44}"/>
              </a:ext>
            </a:extLst>
          </p:cNvPr>
          <p:cNvPicPr/>
          <p:nvPr/>
        </p:nvPicPr>
        <p:blipFill rotWithShape="1">
          <a:blip r:embed="rId3">
            <a:extLst>
              <a:ext uri="{28A0092B-C50C-407E-A947-70E740481C1C}">
                <a14:useLocalDpi xmlns:a14="http://schemas.microsoft.com/office/drawing/2010/main" val="0"/>
              </a:ext>
            </a:extLst>
          </a:blip>
          <a:srcRect l="961" t="1137" r="1763" b="16471"/>
          <a:stretch/>
        </p:blipFill>
        <p:spPr bwMode="auto">
          <a:xfrm>
            <a:off x="1820008" y="1389184"/>
            <a:ext cx="8809891" cy="4683086"/>
          </a:xfrm>
          <a:prstGeom prst="rect">
            <a:avLst/>
          </a:prstGeom>
          <a:ln>
            <a:noFill/>
          </a:ln>
          <a:extLst>
            <a:ext uri="{53640926-AAD7-44D8-BBD7-CCE9431645EC}">
              <a14:shadowObscured xmlns:a14="http://schemas.microsoft.com/office/drawing/2010/main"/>
            </a:ext>
          </a:extLst>
        </p:spPr>
      </p:pic>
      <p:pic>
        <p:nvPicPr>
          <p:cNvPr id="14" name="Picture 2" descr="SRM Logo - LogoDix">
            <a:extLst>
              <a:ext uri="{FF2B5EF4-FFF2-40B4-BE49-F238E27FC236}">
                <a16:creationId xmlns:a16="http://schemas.microsoft.com/office/drawing/2014/main" id="{338F60ED-C230-4ED7-8AF0-B1E964922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1602" y="-56077"/>
            <a:ext cx="2636593" cy="150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12334"/>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E697-9187-40DF-BE6E-CAE8AA9B3B2C}"/>
              </a:ext>
            </a:extLst>
          </p:cNvPr>
          <p:cNvSpPr>
            <a:spLocks noGrp="1"/>
          </p:cNvSpPr>
          <p:nvPr>
            <p:ph type="title"/>
          </p:nvPr>
        </p:nvSpPr>
        <p:spPr>
          <a:xfrm>
            <a:off x="803276" y="744042"/>
            <a:ext cx="5021940" cy="2370875"/>
          </a:xfrm>
        </p:spPr>
        <p:txBody>
          <a:bodyPr>
            <a:normAutofit/>
          </a:bodyPr>
          <a:lstStyle/>
          <a:p>
            <a:r>
              <a:rPr lang="en-IN" sz="3600" spc="15"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Class Diagram:-</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7" name="Text Placeholder 6">
            <a:extLst>
              <a:ext uri="{FF2B5EF4-FFF2-40B4-BE49-F238E27FC236}">
                <a16:creationId xmlns:a16="http://schemas.microsoft.com/office/drawing/2014/main" id="{0E3FF5CC-FC10-44E6-9C6A-EE7A683BDD74}"/>
              </a:ext>
            </a:extLst>
          </p:cNvPr>
          <p:cNvSpPr>
            <a:spLocks noGrp="1"/>
          </p:cNvSpPr>
          <p:nvPr>
            <p:ph type="body" idx="14"/>
          </p:nvPr>
        </p:nvSpPr>
        <p:spPr>
          <a:xfrm>
            <a:off x="815720" y="3253154"/>
            <a:ext cx="5009495" cy="2708031"/>
          </a:xfrm>
        </p:spPr>
        <p:txBody>
          <a:bodyPr>
            <a:normAutofit fontScale="92500"/>
          </a:bodyPr>
          <a:lstStyle/>
          <a:p>
            <a:pPr marL="0" indent="0">
              <a:buNone/>
            </a:pPr>
            <a:r>
              <a:rPr lang="en-US" sz="2400" dirty="0"/>
              <a:t>A class diagram in the Unified Modeling Language (UML) is a type of static structure diagram that describes the structure of a system by showing the system's: classes, their attributes, operations (or methods), and the relationships among objects.</a:t>
            </a:r>
          </a:p>
          <a:p>
            <a:pPr marL="0" indent="0">
              <a:buNone/>
            </a:pPr>
            <a:endParaRPr lang="en-IN" dirty="0"/>
          </a:p>
        </p:txBody>
      </p:sp>
      <p:pic>
        <p:nvPicPr>
          <p:cNvPr id="9" name="Picture Placeholder 8">
            <a:extLst>
              <a:ext uri="{FF2B5EF4-FFF2-40B4-BE49-F238E27FC236}">
                <a16:creationId xmlns:a16="http://schemas.microsoft.com/office/drawing/2014/main" id="{2911A7A6-2FE5-45EC-89F4-FD68A06772F8}"/>
              </a:ext>
            </a:extLst>
          </p:cNvPr>
          <p:cNvPicPr>
            <a:picLocks noGrp="1"/>
          </p:cNvPicPr>
          <p:nvPr>
            <p:ph type="pic" sz="quarter" idx="15"/>
          </p:nvPr>
        </p:nvPicPr>
        <p:blipFill rotWithShape="1">
          <a:blip r:embed="rId2">
            <a:extLst>
              <a:ext uri="{28A0092B-C50C-407E-A947-70E740481C1C}">
                <a14:useLocalDpi xmlns:a14="http://schemas.microsoft.com/office/drawing/2010/main" val="0"/>
              </a:ext>
            </a:extLst>
          </a:blip>
          <a:srcRect l="15476" t="9436" r="5331" b="20573"/>
          <a:stretch/>
        </p:blipFill>
        <p:spPr bwMode="auto">
          <a:xfrm>
            <a:off x="5825215" y="1151791"/>
            <a:ext cx="6158699" cy="4809393"/>
          </a:xfrm>
          <a:prstGeom prst="rect">
            <a:avLst/>
          </a:prstGeom>
          <a:ln>
            <a:noFill/>
          </a:ln>
          <a:extLst>
            <a:ext uri="{53640926-AAD7-44D8-BBD7-CCE9431645EC}">
              <a14:shadowObscured xmlns:a14="http://schemas.microsoft.com/office/drawing/2010/main"/>
            </a:ext>
          </a:extLst>
        </p:spPr>
      </p:pic>
      <p:pic>
        <p:nvPicPr>
          <p:cNvPr id="10" name="Picture 2" descr="SRM Logo - LogoDix">
            <a:extLst>
              <a:ext uri="{FF2B5EF4-FFF2-40B4-BE49-F238E27FC236}">
                <a16:creationId xmlns:a16="http://schemas.microsoft.com/office/drawing/2014/main" id="{8986F6EA-161E-4A9C-993C-FD78C1B1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158" y="-96715"/>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58387"/>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80CB-3B4C-4BA1-BCAA-ECB100728A6A}"/>
              </a:ext>
            </a:extLst>
          </p:cNvPr>
          <p:cNvSpPr>
            <a:spLocks noGrp="1"/>
          </p:cNvSpPr>
          <p:nvPr>
            <p:ph type="title"/>
          </p:nvPr>
        </p:nvSpPr>
        <p:spPr/>
        <p:txBody>
          <a:bodyPr/>
          <a:lstStyle/>
          <a:p>
            <a:r>
              <a:rPr lang="en-IN" sz="3600" spc="15" dirty="0">
                <a:solidFill>
                  <a:srgbClr val="FFC000"/>
                </a:solidFill>
                <a:effectLst/>
                <a:latin typeface="Times New Roman" panose="02020603050405020304" pitchFamily="18" charset="0"/>
                <a:ea typeface="Calibri" panose="020F0502020204030204" pitchFamily="34" charset="0"/>
              </a:rPr>
              <a:t>Collaboration Diagram:-</a:t>
            </a:r>
            <a:endParaRPr lang="en-IN" dirty="0">
              <a:solidFill>
                <a:srgbClr val="FFC000"/>
              </a:solidFill>
            </a:endParaRPr>
          </a:p>
        </p:txBody>
      </p:sp>
      <p:sp>
        <p:nvSpPr>
          <p:cNvPr id="7" name="Text Placeholder 6">
            <a:extLst>
              <a:ext uri="{FF2B5EF4-FFF2-40B4-BE49-F238E27FC236}">
                <a16:creationId xmlns:a16="http://schemas.microsoft.com/office/drawing/2014/main" id="{36AA2487-80AA-4FD1-B33D-05FAF4F79FC2}"/>
              </a:ext>
            </a:extLst>
          </p:cNvPr>
          <p:cNvSpPr>
            <a:spLocks noGrp="1"/>
          </p:cNvSpPr>
          <p:nvPr>
            <p:ph type="body" idx="14"/>
          </p:nvPr>
        </p:nvSpPr>
        <p:spPr>
          <a:xfrm>
            <a:off x="815720" y="3297116"/>
            <a:ext cx="5009495" cy="2582540"/>
          </a:xfrm>
        </p:spPr>
        <p:txBody>
          <a:bodyPr>
            <a:noAutofit/>
          </a:bodyPr>
          <a:lstStyle/>
          <a:p>
            <a:pPr marL="0" indent="0">
              <a:buNone/>
            </a:pPr>
            <a:r>
              <a:rPr lang="en-US" sz="1800" dirty="0"/>
              <a:t>Collaboration diagrams are used to show how objects interact to perform the behavior of a particular use case, or a part of a use case. Along with sequence diagrams, collaboration are used by designers to define and clarify the roles of the objects that perform a particular flow of events of a use case.  They are the primary source of information used to determining class responsibilities and interfaces</a:t>
            </a:r>
            <a:endParaRPr lang="en-IN" sz="1800" dirty="0"/>
          </a:p>
        </p:txBody>
      </p:sp>
      <p:pic>
        <p:nvPicPr>
          <p:cNvPr id="9" name="Picture Placeholder 8">
            <a:extLst>
              <a:ext uri="{FF2B5EF4-FFF2-40B4-BE49-F238E27FC236}">
                <a16:creationId xmlns:a16="http://schemas.microsoft.com/office/drawing/2014/main" id="{7D58EA13-FA49-4AD8-99E8-959E360E91C7}"/>
              </a:ext>
            </a:extLst>
          </p:cNvPr>
          <p:cNvPicPr>
            <a:picLocks noGrp="1"/>
          </p:cNvPicPr>
          <p:nvPr>
            <p:ph type="pic" sz="quarter" idx="15"/>
          </p:nvPr>
        </p:nvPicPr>
        <p:blipFill rotWithShape="1">
          <a:blip r:embed="rId2">
            <a:extLst>
              <a:ext uri="{28A0092B-C50C-407E-A947-70E740481C1C}">
                <a14:useLocalDpi xmlns:a14="http://schemas.microsoft.com/office/drawing/2010/main" val="0"/>
              </a:ext>
            </a:extLst>
          </a:blip>
          <a:srcRect l="12281" t="8994" r="4413" b="21373"/>
          <a:stretch/>
        </p:blipFill>
        <p:spPr bwMode="auto">
          <a:xfrm>
            <a:off x="6096000" y="939961"/>
            <a:ext cx="5650523" cy="5088348"/>
          </a:xfrm>
          <a:prstGeom prst="rect">
            <a:avLst/>
          </a:prstGeom>
          <a:ln>
            <a:noFill/>
          </a:ln>
          <a:extLst>
            <a:ext uri="{53640926-AAD7-44D8-BBD7-CCE9431645EC}">
              <a14:shadowObscured xmlns:a14="http://schemas.microsoft.com/office/drawing/2010/main"/>
            </a:ext>
          </a:extLst>
        </p:spPr>
      </p:pic>
      <p:pic>
        <p:nvPicPr>
          <p:cNvPr id="6" name="Picture 2" descr="SRM Logo - LogoDix">
            <a:extLst>
              <a:ext uri="{FF2B5EF4-FFF2-40B4-BE49-F238E27FC236}">
                <a16:creationId xmlns:a16="http://schemas.microsoft.com/office/drawing/2014/main" id="{45DC2C64-D87D-4FFE-80E0-A84C077AE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7" y="0"/>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172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337AA-E6FB-49F1-98E4-8848A434D769}"/>
              </a:ext>
            </a:extLst>
          </p:cNvPr>
          <p:cNvSpPr txBox="1"/>
          <p:nvPr/>
        </p:nvSpPr>
        <p:spPr>
          <a:xfrm>
            <a:off x="3895588" y="0"/>
            <a:ext cx="5007007" cy="1323439"/>
          </a:xfrm>
          <a:prstGeom prst="rect">
            <a:avLst/>
          </a:prstGeom>
          <a:noFill/>
        </p:spPr>
        <p:txBody>
          <a:bodyPr wrap="square" rtlCol="0">
            <a:spAutoFit/>
          </a:bodyPr>
          <a:lstStyle/>
          <a:p>
            <a:r>
              <a:rPr lang="en-US" sz="3600" b="1" i="1" dirty="0"/>
              <a:t>             </a:t>
            </a:r>
            <a:r>
              <a:rPr lang="en-US" sz="4400" i="1" dirty="0">
                <a:solidFill>
                  <a:srgbClr val="C00000"/>
                </a:solidFill>
                <a:latin typeface="Algerian" panose="04020705040A02060702" pitchFamily="82" charset="0"/>
                <a:cs typeface="Times New Roman" panose="02020603050405020304" pitchFamily="18" charset="0"/>
              </a:rPr>
              <a:t>INTRODUCTION</a:t>
            </a:r>
            <a:endParaRPr lang="en-IN" sz="4400" i="1" dirty="0">
              <a:solidFill>
                <a:srgbClr val="C00000"/>
              </a:solidFill>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79027E61-964B-443D-B34A-D0E1DC0959CF}"/>
              </a:ext>
            </a:extLst>
          </p:cNvPr>
          <p:cNvSpPr txBox="1"/>
          <p:nvPr/>
        </p:nvSpPr>
        <p:spPr>
          <a:xfrm>
            <a:off x="630315" y="1757779"/>
            <a:ext cx="11026066" cy="418576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Booking tickets in online makes an easy way to overcome the needs of the problems facing by the people such as standing in the queue and missing the trains. This system is a web based application which provides information regarding reservation booking</a:t>
            </a:r>
            <a:r>
              <a:rPr lang="en-US" sz="2400" dirty="0"/>
              <a:t>. </a:t>
            </a:r>
          </a:p>
          <a:p>
            <a:endParaRPr lang="en-US" dirty="0"/>
          </a:p>
          <a:p>
            <a:pPr marL="342900" indent="-3429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Users can recharge their railway wallet online and can buy the metro tickets in the form of QR-code</a:t>
            </a:r>
          </a:p>
          <a:p>
            <a:pPr marL="342900" indent="-3429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The information about a particular user is stored in cloud database for continuous and easy availability reached. </a:t>
            </a:r>
          </a:p>
          <a:p>
            <a:pPr marL="342900" indent="-3429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For security reasons the information about every user is stored in cloud which is to be accessed for each ticket booking for validation purpose.</a:t>
            </a:r>
          </a:p>
          <a:p>
            <a:pPr marL="342900" indent="-3429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During signup, the user has to enter his details like Aadhaar number, username, mobile number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which will be stored in the firebase.</a:t>
            </a:r>
            <a:endParaRPr lang="en-IN" sz="2200" dirty="0">
              <a:latin typeface="Times New Roman" panose="02020603050405020304" pitchFamily="18" charset="0"/>
              <a:cs typeface="Times New Roman" panose="02020603050405020304" pitchFamily="18" charset="0"/>
            </a:endParaRPr>
          </a:p>
        </p:txBody>
      </p:sp>
      <p:pic>
        <p:nvPicPr>
          <p:cNvPr id="6" name="Picture 2" descr="SRM Logo - LogoDix">
            <a:extLst>
              <a:ext uri="{FF2B5EF4-FFF2-40B4-BE49-F238E27FC236}">
                <a16:creationId xmlns:a16="http://schemas.microsoft.com/office/drawing/2014/main" id="{13D68752-B62A-4919-BA47-E1E11A26F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771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7958D-9D65-4B7B-AA3A-B7BFD50C7734}"/>
              </a:ext>
            </a:extLst>
          </p:cNvPr>
          <p:cNvSpPr txBox="1"/>
          <p:nvPr/>
        </p:nvSpPr>
        <p:spPr>
          <a:xfrm>
            <a:off x="1941342" y="1209822"/>
            <a:ext cx="8370276" cy="2910540"/>
          </a:xfrm>
          <a:prstGeom prst="rect">
            <a:avLst/>
          </a:prstGeom>
          <a:noFill/>
        </p:spPr>
        <p:txBody>
          <a:bodyPr wrap="square" rtlCol="0">
            <a:spAutoFit/>
          </a:bodyPr>
          <a:lstStyle/>
          <a:p>
            <a:pPr marL="0" marR="0">
              <a:lnSpc>
                <a:spcPct val="115000"/>
              </a:lnSpc>
              <a:spcBef>
                <a:spcPts val="0"/>
              </a:spcBef>
              <a:spcAft>
                <a:spcPts val="800"/>
              </a:spcAft>
            </a:pPr>
            <a:r>
              <a:rPr lang="en-US" sz="3200" spc="15" dirty="0">
                <a:solidFill>
                  <a:srgbClr val="ED7D31"/>
                </a:solidFill>
                <a:effectLst/>
                <a:latin typeface="Times New Roman" panose="02020603050405020304" pitchFamily="18" charset="0"/>
                <a:ea typeface="Calibri" panose="020F0502020204030204" pitchFamily="34" charset="0"/>
                <a:cs typeface="Times New Roman" panose="02020603050405020304" pitchFamily="18" charset="0"/>
              </a:rPr>
              <a:t>Architecture Diagram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architectural diagram is a diagram of a system that is used to abstract the overall outline of the software system and the relationships, constraints, and boundaries between components. It is an important tool as it provides an overall view of the physical deployment of the software system and its evolution roadmap.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 name="Picture 2" descr="SRM Logo - LogoDix">
            <a:extLst>
              <a:ext uri="{FF2B5EF4-FFF2-40B4-BE49-F238E27FC236}">
                <a16:creationId xmlns:a16="http://schemas.microsoft.com/office/drawing/2014/main" id="{2344EA7D-D2C2-4E7A-98D2-7B26C5219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0458" y="0"/>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11294"/>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A684CAA2-5C38-48F2-AD58-34D41FDB4D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9317" y="253218"/>
            <a:ext cx="8378483" cy="5880296"/>
          </a:xfrm>
          <a:prstGeom prst="rect">
            <a:avLst/>
          </a:prstGeom>
          <a:noFill/>
          <a:ln>
            <a:noFill/>
          </a:ln>
        </p:spPr>
      </p:pic>
      <p:pic>
        <p:nvPicPr>
          <p:cNvPr id="3" name="Picture 2" descr="SRM Logo - LogoDix">
            <a:extLst>
              <a:ext uri="{FF2B5EF4-FFF2-40B4-BE49-F238E27FC236}">
                <a16:creationId xmlns:a16="http://schemas.microsoft.com/office/drawing/2014/main" id="{F814BD09-6920-4E38-9B11-6C2C0B555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5151" y="0"/>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3403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16A20-3435-459B-9F5A-1FE1C16376E4}"/>
              </a:ext>
            </a:extLst>
          </p:cNvPr>
          <p:cNvSpPr txBox="1"/>
          <p:nvPr/>
        </p:nvSpPr>
        <p:spPr>
          <a:xfrm>
            <a:off x="942109" y="968326"/>
            <a:ext cx="9810724" cy="3402470"/>
          </a:xfrm>
          <a:prstGeom prst="rect">
            <a:avLst/>
          </a:prstGeom>
          <a:noFill/>
        </p:spPr>
        <p:txBody>
          <a:bodyPr wrap="square" rtlCol="0">
            <a:spAutoFit/>
          </a:bodyPr>
          <a:lstStyle/>
          <a:p>
            <a:pPr marL="0" marR="0" algn="just">
              <a:lnSpc>
                <a:spcPct val="115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sz="2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State Diagram:-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state diagram is a type of diagram used in computer science and related fields to describe the behavior of systems. State diagrams require that the system described is composed of a finite number of states; sometimes, this is indeed the case, while at other times this is a reasonable abstraction. State diagrams are used to give an abstract description of </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behavioral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of 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system.</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behavior is analyzed and represented by a series of events that can occur in one or more possible states. Here each diagram usually represents objects of a single class and track the different states of its objects through the system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 name="Picture 2" descr="SRM Logo - LogoDix">
            <a:extLst>
              <a:ext uri="{FF2B5EF4-FFF2-40B4-BE49-F238E27FC236}">
                <a16:creationId xmlns:a16="http://schemas.microsoft.com/office/drawing/2014/main" id="{2B91C36C-0FA1-4D9D-8BA5-ACACD205C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158" y="-96715"/>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5964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te diagram railway reservation system">
            <a:extLst>
              <a:ext uri="{FF2B5EF4-FFF2-40B4-BE49-F238E27FC236}">
                <a16:creationId xmlns:a16="http://schemas.microsoft.com/office/drawing/2014/main" id="{1C448658-27D7-44CE-A3E9-1A11458922E0}"/>
              </a:ext>
            </a:extLst>
          </p:cNvPr>
          <p:cNvPicPr/>
          <p:nvPr/>
        </p:nvPicPr>
        <p:blipFill rotWithShape="1">
          <a:blip r:embed="rId2">
            <a:extLst>
              <a:ext uri="{28A0092B-C50C-407E-A947-70E740481C1C}">
                <a14:useLocalDpi xmlns:a14="http://schemas.microsoft.com/office/drawing/2010/main" val="0"/>
              </a:ext>
            </a:extLst>
          </a:blip>
          <a:srcRect l="11567" t="3689" r="11390" b="16611"/>
          <a:stretch/>
        </p:blipFill>
        <p:spPr bwMode="auto">
          <a:xfrm>
            <a:off x="624254" y="527538"/>
            <a:ext cx="8615727" cy="5828201"/>
          </a:xfrm>
          <a:prstGeom prst="rect">
            <a:avLst/>
          </a:prstGeom>
          <a:noFill/>
          <a:ln w="57150">
            <a:solidFill>
              <a:schemeClr val="bg1">
                <a:lumMod val="95000"/>
                <a:lumOff val="5000"/>
              </a:schemeClr>
            </a:solidFill>
          </a:ln>
          <a:extLst>
            <a:ext uri="{53640926-AAD7-44D8-BBD7-CCE9431645EC}">
              <a14:shadowObscured xmlns:a14="http://schemas.microsoft.com/office/drawing/2010/main"/>
            </a:ext>
          </a:extLst>
        </p:spPr>
      </p:pic>
      <p:pic>
        <p:nvPicPr>
          <p:cNvPr id="3" name="Picture 2" descr="SRM Logo - LogoDix">
            <a:extLst>
              <a:ext uri="{FF2B5EF4-FFF2-40B4-BE49-F238E27FC236}">
                <a16:creationId xmlns:a16="http://schemas.microsoft.com/office/drawing/2014/main" id="{F0BA2559-C7A0-4786-BAFE-B1E42ED47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981" y="-61546"/>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4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EEFA0-52C1-4911-B8E4-7B01E62B1947}"/>
              </a:ext>
            </a:extLst>
          </p:cNvPr>
          <p:cNvSpPr txBox="1"/>
          <p:nvPr/>
        </p:nvSpPr>
        <p:spPr>
          <a:xfrm>
            <a:off x="1167618" y="984738"/>
            <a:ext cx="10002130" cy="2662780"/>
          </a:xfrm>
          <a:prstGeom prst="rect">
            <a:avLst/>
          </a:prstGeom>
          <a:noFill/>
        </p:spPr>
        <p:txBody>
          <a:bodyPr wrap="square" rtlCol="0">
            <a:spAutoFit/>
          </a:bodyPr>
          <a:lstStyle/>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4472C4"/>
                </a:solidFill>
                <a:effectLst/>
                <a:uLnTx/>
                <a:uFillTx/>
                <a:latin typeface="Times New Roman" panose="02020603050405020304" pitchFamily="18" charset="0"/>
                <a:ea typeface="Calibri" panose="020F0502020204030204" pitchFamily="34" charset="0"/>
                <a:cs typeface="Times New Roman" panose="02020603050405020304" pitchFamily="18" charset="0"/>
              </a:rPr>
              <a:t>Deployment Diagram:-</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457200" rtl="0" eaLnBrk="1" fontAlgn="auto" latinLnBrk="0" hangingPunct="1">
              <a:lnSpc>
                <a:spcPct val="115000"/>
              </a:lnSpc>
              <a:spcBef>
                <a:spcPts val="75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UML deployment diagram is a diagram that shows the configuration of run time processing nodes and the components that live on them. Deployment diagrams is a kind of structure diagram used in modeling the physical aspects of an object-oriented system.</a:t>
            </a:r>
            <a:r>
              <a:rPr kumimoji="0" lang="en-US" sz="1800" b="0" i="0" u="none" strike="noStrike" kern="1200" cap="none" spc="1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t> They capture the hardware that will be used to implement the system and the links between different items of hardware. It is a model of physical hardware elements and the communication paths between them</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3" name="Picture 2" descr="SRM Logo - LogoDix">
            <a:extLst>
              <a:ext uri="{FF2B5EF4-FFF2-40B4-BE49-F238E27FC236}">
                <a16:creationId xmlns:a16="http://schemas.microsoft.com/office/drawing/2014/main" id="{64A0CE1B-ADD4-4FF3-9327-FA98C5A08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158" y="-96715"/>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197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10;3.8 DEPLOYMENT DIAGRAM:&#10;Deployment diagrams are a set of nodes and their relationships. These nodes are&#10;physical entiti...">
            <a:extLst>
              <a:ext uri="{FF2B5EF4-FFF2-40B4-BE49-F238E27FC236}">
                <a16:creationId xmlns:a16="http://schemas.microsoft.com/office/drawing/2014/main" id="{B6F62606-C22F-4DC7-A1AF-C8A97DC52E1C}"/>
              </a:ext>
            </a:extLst>
          </p:cNvPr>
          <p:cNvPicPr/>
          <p:nvPr/>
        </p:nvPicPr>
        <p:blipFill rotWithShape="1">
          <a:blip r:embed="rId2">
            <a:extLst>
              <a:ext uri="{28A0092B-C50C-407E-A947-70E740481C1C}">
                <a14:useLocalDpi xmlns:a14="http://schemas.microsoft.com/office/drawing/2010/main" val="0"/>
              </a:ext>
            </a:extLst>
          </a:blip>
          <a:srcRect l="5128" t="17081" r="3205" b="45289"/>
          <a:stretch/>
        </p:blipFill>
        <p:spPr bwMode="auto">
          <a:xfrm>
            <a:off x="703385" y="1028700"/>
            <a:ext cx="11034346" cy="5565531"/>
          </a:xfrm>
          <a:prstGeom prst="rect">
            <a:avLst/>
          </a:prstGeom>
          <a:noFill/>
          <a:ln w="57150">
            <a:solidFill>
              <a:schemeClr val="bg1">
                <a:lumMod val="95000"/>
                <a:lumOff val="5000"/>
              </a:schemeClr>
            </a:solidFill>
          </a:ln>
          <a:extLst>
            <a:ext uri="{53640926-AAD7-44D8-BBD7-CCE9431645EC}">
              <a14:shadowObscured xmlns:a14="http://schemas.microsoft.com/office/drawing/2010/main"/>
            </a:ext>
          </a:extLst>
        </p:spPr>
      </p:pic>
      <p:pic>
        <p:nvPicPr>
          <p:cNvPr id="3" name="Picture 2" descr="SRM Logo - LogoDix">
            <a:extLst>
              <a:ext uri="{FF2B5EF4-FFF2-40B4-BE49-F238E27FC236}">
                <a16:creationId xmlns:a16="http://schemas.microsoft.com/office/drawing/2014/main" id="{DC1EC5A5-D2EC-4E0A-A84B-251AA8C12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158" y="-96715"/>
            <a:ext cx="2752725" cy="14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06447"/>
      </p:ext>
    </p:extLst>
  </p:cSld>
  <p:clrMapOvr>
    <a:masterClrMapping/>
  </p:clrMapOvr>
  <p:transition spd="slow">
    <p:comb/>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560440"/>
            <a:ext cx="7761782" cy="1017637"/>
          </a:xfrm>
        </p:spPr>
        <p:txBody>
          <a:bodyPr/>
          <a:lstStyle/>
          <a:p>
            <a:r>
              <a:rPr lang="en-US" dirty="0"/>
              <a:t>front end design:</a:t>
            </a:r>
          </a:p>
        </p:txBody>
      </p:sp>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4234997" y="4574265"/>
            <a:ext cx="5074516" cy="2298983"/>
          </a:xfrm>
        </p:spPr>
      </p:pic>
      <p:sp>
        <p:nvSpPr>
          <p:cNvPr id="11" name="Content Placeholder 2">
            <a:extLst>
              <a:ext uri="{FF2B5EF4-FFF2-40B4-BE49-F238E27FC236}">
                <a16:creationId xmlns:a16="http://schemas.microsoft.com/office/drawing/2014/main" id="{11BF7C08-2824-49F3-985C-620299CC8605}"/>
              </a:ext>
            </a:extLst>
          </p:cNvPr>
          <p:cNvSpPr txBox="1">
            <a:spLocks/>
          </p:cNvSpPr>
          <p:nvPr/>
        </p:nvSpPr>
        <p:spPr>
          <a:xfrm>
            <a:off x="-1" y="1268362"/>
            <a:ext cx="7993627" cy="3290655"/>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2800" b="0" i="0" u="none" strike="noStrike" kern="1200" cap="none" spc="0" normalizeH="0" baseline="0" noProof="0" dirty="0">
                <a:ln>
                  <a:noFill/>
                </a:ln>
                <a:solidFill>
                  <a:srgbClr val="001E2E"/>
                </a:solidFill>
                <a:effectLst/>
                <a:uLnTx/>
                <a:uFillTx/>
                <a:latin typeface="Univers Condensed Light"/>
                <a:ea typeface="+mn-ea"/>
                <a:cs typeface="+mn-cs"/>
              </a:rPr>
              <a:t>   </a:t>
            </a:r>
            <a:r>
              <a:rPr lang="en-US" i="0" dirty="0">
                <a:solidFill>
                  <a:srgbClr val="202124"/>
                </a:solidFill>
                <a:effectLst/>
                <a:latin typeface="arial" panose="020B0604020202020204" pitchFamily="34" charset="0"/>
              </a:rPr>
              <a:t>Front end </a:t>
            </a:r>
            <a:r>
              <a:rPr lang="en-US" b="0" i="0" dirty="0">
                <a:solidFill>
                  <a:srgbClr val="202124"/>
                </a:solidFill>
                <a:effectLst/>
                <a:latin typeface="arial" panose="020B0604020202020204" pitchFamily="34" charset="0"/>
              </a:rPr>
              <a:t>development manages everything that users visually see first in their browser or application. </a:t>
            </a:r>
            <a:r>
              <a:rPr lang="en-US" i="0" dirty="0">
                <a:solidFill>
                  <a:srgbClr val="202124"/>
                </a:solidFill>
                <a:effectLst/>
                <a:latin typeface="arial" panose="020B0604020202020204" pitchFamily="34" charset="0"/>
              </a:rPr>
              <a:t>Front</a:t>
            </a:r>
            <a:r>
              <a:rPr lang="en-US" b="1" i="0" dirty="0">
                <a:solidFill>
                  <a:srgbClr val="202124"/>
                </a:solidFill>
                <a:effectLst/>
                <a:latin typeface="arial" panose="020B0604020202020204" pitchFamily="34" charset="0"/>
              </a:rPr>
              <a:t> </a:t>
            </a:r>
            <a:r>
              <a:rPr lang="en-US" i="0" dirty="0">
                <a:solidFill>
                  <a:srgbClr val="202124"/>
                </a:solidFill>
                <a:effectLst/>
                <a:latin typeface="arial" panose="020B0604020202020204" pitchFamily="34" charset="0"/>
              </a:rPr>
              <a:t>end</a:t>
            </a:r>
            <a:r>
              <a:rPr lang="en-US" b="0" i="0" dirty="0">
                <a:solidFill>
                  <a:srgbClr val="202124"/>
                </a:solidFill>
                <a:effectLst/>
                <a:latin typeface="arial" panose="020B0604020202020204" pitchFamily="34" charset="0"/>
              </a:rPr>
              <a:t> developers are responsible for the look and feel of a site. </a:t>
            </a:r>
            <a:r>
              <a:rPr lang="en-US" i="0" dirty="0">
                <a:solidFill>
                  <a:srgbClr val="202124"/>
                </a:solidFill>
                <a:effectLst/>
                <a:latin typeface="arial" panose="020B0604020202020204" pitchFamily="34" charset="0"/>
              </a:rPr>
              <a:t>Front end </a:t>
            </a:r>
            <a:r>
              <a:rPr lang="en-US" b="0" i="0" dirty="0">
                <a:solidFill>
                  <a:srgbClr val="202124"/>
                </a:solidFill>
                <a:effectLst/>
                <a:latin typeface="arial" panose="020B0604020202020204" pitchFamily="34" charset="0"/>
              </a:rPr>
              <a:t>development is mostly focused on what some may coin the "client side" of development.</a:t>
            </a:r>
            <a:endParaRPr kumimoji="0" lang="en-IN"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B96DD3F2-8381-442F-8C6E-01521966236E}"/>
              </a:ext>
            </a:extLst>
          </p:cNvPr>
          <p:cNvPicPr>
            <a:picLocks noChangeAspect="1"/>
          </p:cNvPicPr>
          <p:nvPr/>
        </p:nvPicPr>
        <p:blipFill rotWithShape="1">
          <a:blip r:embed="rId4"/>
          <a:srcRect t="14899" b="20350"/>
          <a:stretch/>
        </p:blipFill>
        <p:spPr>
          <a:xfrm>
            <a:off x="9150960" y="415508"/>
            <a:ext cx="2752725" cy="1017637"/>
          </a:xfrm>
          <a:prstGeom prst="rect">
            <a:avLst/>
          </a:prstGeom>
        </p:spPr>
      </p:pic>
    </p:spTree>
    <p:extLst>
      <p:ext uri="{BB962C8B-B14F-4D97-AF65-F5344CB8AC3E}">
        <p14:creationId xmlns:p14="http://schemas.microsoft.com/office/powerpoint/2010/main" val="3004407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3372-1593-4EEB-8D24-6F71F5F7C3E0}"/>
              </a:ext>
            </a:extLst>
          </p:cNvPr>
          <p:cNvSpPr>
            <a:spLocks noGrp="1"/>
          </p:cNvSpPr>
          <p:nvPr>
            <p:ph type="title"/>
          </p:nvPr>
        </p:nvSpPr>
        <p:spPr>
          <a:xfrm>
            <a:off x="1143000" y="276561"/>
            <a:ext cx="4461387" cy="549350"/>
          </a:xfrm>
        </p:spPr>
        <p:txBody>
          <a:bodyPr>
            <a:normAutofit/>
          </a:bodyPr>
          <a:lstStyle/>
          <a:p>
            <a:r>
              <a:rPr lang="en-IN" sz="3200" dirty="0"/>
              <a:t>Modules</a:t>
            </a:r>
          </a:p>
        </p:txBody>
      </p:sp>
      <p:sp>
        <p:nvSpPr>
          <p:cNvPr id="3" name="Content Placeholder 2">
            <a:extLst>
              <a:ext uri="{FF2B5EF4-FFF2-40B4-BE49-F238E27FC236}">
                <a16:creationId xmlns:a16="http://schemas.microsoft.com/office/drawing/2014/main" id="{35D49BB8-B92B-4FCF-8CD0-F10A34DCC633}"/>
              </a:ext>
            </a:extLst>
          </p:cNvPr>
          <p:cNvSpPr>
            <a:spLocks noGrp="1"/>
          </p:cNvSpPr>
          <p:nvPr>
            <p:ph idx="1"/>
          </p:nvPr>
        </p:nvSpPr>
        <p:spPr>
          <a:xfrm>
            <a:off x="1143000" y="825911"/>
            <a:ext cx="9906000" cy="1784554"/>
          </a:xfrm>
        </p:spPr>
        <p:txBody>
          <a:bodyPr>
            <a:normAutofit fontScale="92500"/>
          </a:bodyPr>
          <a:lstStyle/>
          <a:p>
            <a:r>
              <a:rPr lang="en-US" dirty="0"/>
              <a:t>   The frontend of a software program or website is everything with which the user interacts. Websites must work well on multiple devices and screen sizes, which is why modern web development typically involves responsive design.</a:t>
            </a:r>
          </a:p>
          <a:p>
            <a:r>
              <a:rPr lang="en-US" dirty="0"/>
              <a:t>   This is the login page ,where we enter the basic details such as username and password.</a:t>
            </a:r>
          </a:p>
          <a:p>
            <a:endParaRPr lang="en-US" dirty="0"/>
          </a:p>
          <a:p>
            <a:endParaRPr lang="en-IN" dirty="0"/>
          </a:p>
        </p:txBody>
      </p:sp>
      <p:sp>
        <p:nvSpPr>
          <p:cNvPr id="6" name="Slide Number Placeholder 5">
            <a:extLst>
              <a:ext uri="{FF2B5EF4-FFF2-40B4-BE49-F238E27FC236}">
                <a16:creationId xmlns:a16="http://schemas.microsoft.com/office/drawing/2014/main" id="{FF6165C8-113F-4A90-8DC3-0586303344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C2C9B4D2-6E54-4223-A3A2-8A025BD76780}"/>
              </a:ext>
            </a:extLst>
          </p:cNvPr>
          <p:cNvPicPr>
            <a:picLocks noChangeAspect="1"/>
          </p:cNvPicPr>
          <p:nvPr/>
        </p:nvPicPr>
        <p:blipFill rotWithShape="1">
          <a:blip r:embed="rId2"/>
          <a:srcRect l="622"/>
          <a:stretch/>
        </p:blipFill>
        <p:spPr>
          <a:xfrm>
            <a:off x="905608" y="2418735"/>
            <a:ext cx="10376908" cy="4162705"/>
          </a:xfrm>
          <a:prstGeom prst="rect">
            <a:avLst/>
          </a:prstGeom>
          <a:ln w="57150">
            <a:solidFill>
              <a:schemeClr val="tx1"/>
            </a:solidFill>
          </a:ln>
        </p:spPr>
      </p:pic>
    </p:spTree>
    <p:extLst>
      <p:ext uri="{BB962C8B-B14F-4D97-AF65-F5344CB8AC3E}">
        <p14:creationId xmlns:p14="http://schemas.microsoft.com/office/powerpoint/2010/main" val="383775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C0A6169-4FC8-49A5-AB1F-05A07E64C64E}"/>
              </a:ext>
            </a:extLst>
          </p:cNvPr>
          <p:cNvSpPr>
            <a:spLocks noGrp="1"/>
          </p:cNvSpPr>
          <p:nvPr>
            <p:ph type="sldNum" sz="quarter" idx="12"/>
          </p:nvPr>
        </p:nvSpPr>
        <p:spPr/>
        <p:txBody>
          <a:bodyPr/>
          <a:lstStyle/>
          <a:p>
            <a:fld id="{312CC964-A50B-4C29-B4E4-2C30BB34CCF3}" type="slidenum">
              <a:rPr lang="en-US" smtClean="0"/>
              <a:t>38</a:t>
            </a:fld>
            <a:endParaRPr lang="en-US" dirty="0"/>
          </a:p>
        </p:txBody>
      </p:sp>
      <p:pic>
        <p:nvPicPr>
          <p:cNvPr id="7" name="Content Placeholder 6">
            <a:extLst>
              <a:ext uri="{FF2B5EF4-FFF2-40B4-BE49-F238E27FC236}">
                <a16:creationId xmlns:a16="http://schemas.microsoft.com/office/drawing/2014/main" id="{BEDF3A1C-5343-4F23-A807-1222271BFC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74133" y="254001"/>
            <a:ext cx="11345333" cy="6350000"/>
          </a:xfrm>
          <a:prstGeom prst="rect">
            <a:avLst/>
          </a:prstGeom>
          <a:ln w="76200">
            <a:solidFill>
              <a:schemeClr val="tx1"/>
            </a:solidFill>
          </a:ln>
        </p:spPr>
      </p:pic>
    </p:spTree>
    <p:extLst>
      <p:ext uri="{BB962C8B-B14F-4D97-AF65-F5344CB8AC3E}">
        <p14:creationId xmlns:p14="http://schemas.microsoft.com/office/powerpoint/2010/main" val="4247870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3655-4449-4E0A-A46D-B17DA0B8F0F9}"/>
              </a:ext>
            </a:extLst>
          </p:cNvPr>
          <p:cNvSpPr>
            <a:spLocks noGrp="1"/>
          </p:cNvSpPr>
          <p:nvPr>
            <p:ph type="title"/>
          </p:nvPr>
        </p:nvSpPr>
        <p:spPr>
          <a:xfrm>
            <a:off x="1143000" y="533401"/>
            <a:ext cx="9906000" cy="1476374"/>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the login page ,where we enter the basic details such as the correct username and password.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FDEB50AD-C5F1-4123-A1A7-5306216A9A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37C9D754-B656-41E6-826B-69750642A26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09600" y="1337732"/>
            <a:ext cx="10992877" cy="5061145"/>
          </a:xfrm>
          <a:prstGeom prst="rect">
            <a:avLst/>
          </a:prstGeom>
          <a:ln w="76200">
            <a:solidFill>
              <a:schemeClr val="tx1"/>
            </a:solidFill>
          </a:ln>
        </p:spPr>
      </p:pic>
    </p:spTree>
    <p:extLst>
      <p:ext uri="{BB962C8B-B14F-4D97-AF65-F5344CB8AC3E}">
        <p14:creationId xmlns:p14="http://schemas.microsoft.com/office/powerpoint/2010/main" val="174534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212839"/>
          </a:xfrm>
        </p:spPr>
        <p:txBody>
          <a:bodyPr>
            <a:normAutofit fontScale="90000"/>
          </a:bodyPr>
          <a:lstStyle/>
          <a:p>
            <a:pPr algn="ctr"/>
            <a:r>
              <a:rPr lang="en-US" dirty="0">
                <a:solidFill>
                  <a:srgbClr val="5CC6D6"/>
                </a:solidFill>
                <a:latin typeface="Algerian" panose="04020705040A02060702" pitchFamily="82" charset="0"/>
              </a:rPr>
              <a:t>IMPLEMENTATION</a:t>
            </a:r>
            <a:r>
              <a:rPr lang="en-US" dirty="0">
                <a:solidFill>
                  <a:srgbClr val="5CC6D6"/>
                </a:solidFill>
              </a:rPr>
              <a:t>:-</a:t>
            </a:r>
            <a:br>
              <a:rPr lang="en-IN" dirty="0"/>
            </a:br>
            <a:endParaRPr lang="en-US" dirty="0"/>
          </a:p>
        </p:txBody>
      </p:sp>
      <p:sp>
        <p:nvSpPr>
          <p:cNvPr id="4" name="Content Placeholder 3">
            <a:extLst>
              <a:ext uri="{FF2B5EF4-FFF2-40B4-BE49-F238E27FC236}">
                <a16:creationId xmlns:a16="http://schemas.microsoft.com/office/drawing/2014/main" id="{8E545EDC-B01D-4AED-81A6-7EFC3B1E81D7}"/>
              </a:ext>
            </a:extLst>
          </p:cNvPr>
          <p:cNvSpPr>
            <a:spLocks noGrp="1"/>
          </p:cNvSpPr>
          <p:nvPr>
            <p:ph idx="1"/>
          </p:nvPr>
        </p:nvSpPr>
        <p:spPr>
          <a:xfrm>
            <a:off x="1066800" y="2103120"/>
            <a:ext cx="6230645" cy="3849624"/>
          </a:xfrm>
        </p:spPr>
        <p:txBody>
          <a:bodyPr>
            <a:normAutofit/>
          </a:bodyPr>
          <a:lstStyle/>
          <a:p>
            <a:r>
              <a:rPr lang="en-US" sz="2400" dirty="0">
                <a:latin typeface="Times New Roman" panose="02020603050405020304" pitchFamily="18" charset="0"/>
                <a:cs typeface="Times New Roman" panose="02020603050405020304" pitchFamily="18" charset="0"/>
              </a:rPr>
              <a:t>For booking the metro ticket the user has to register by entering his details like Name, mobile number etc. After registering the user can login, if he enters invalid password /username then he will not be able to book his ticket, but if it is valid, then he can book his ticket. The ticket is generated in the form of QR-Code and ticket checker scans the ticket by QR-Code Reader to validate the ticket.</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30982D9-4293-4A47-B519-5EB86083518F}"/>
              </a:ext>
            </a:extLst>
          </p:cNvPr>
          <p:cNvPicPr>
            <a:picLocks noChangeAspect="1"/>
          </p:cNvPicPr>
          <p:nvPr/>
        </p:nvPicPr>
        <p:blipFill>
          <a:blip r:embed="rId2"/>
          <a:stretch>
            <a:fillRect/>
          </a:stretch>
        </p:blipFill>
        <p:spPr>
          <a:xfrm>
            <a:off x="7458473" y="2805344"/>
            <a:ext cx="4286684" cy="3548849"/>
          </a:xfrm>
          <a:prstGeom prst="rect">
            <a:avLst/>
          </a:prstGeom>
        </p:spPr>
      </p:pic>
      <p:pic>
        <p:nvPicPr>
          <p:cNvPr id="5" name="Picture 2" descr="SRM Logo - LogoDix">
            <a:extLst>
              <a:ext uri="{FF2B5EF4-FFF2-40B4-BE49-F238E27FC236}">
                <a16:creationId xmlns:a16="http://schemas.microsoft.com/office/drawing/2014/main" id="{E8EAA749-62AD-4F5B-BACA-7D74946E4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6A7C-A4F0-4379-BF51-7EE644387FEA}"/>
              </a:ext>
            </a:extLst>
          </p:cNvPr>
          <p:cNvSpPr>
            <a:spLocks noGrp="1"/>
          </p:cNvSpPr>
          <p:nvPr>
            <p:ph type="title"/>
          </p:nvPr>
        </p:nvSpPr>
        <p:spPr>
          <a:xfrm>
            <a:off x="846667" y="533401"/>
            <a:ext cx="10202333" cy="1295399"/>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u enter the wrong username and wrong password, it shows the error that the username and password u have entered is wrong.</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7CD1D4EA-3DE3-409A-B0B3-6E5D52BE48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968F7CDC-3371-4E1D-B0BE-177051AC098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5600" y="1236133"/>
            <a:ext cx="11246877" cy="5088466"/>
          </a:xfrm>
          <a:prstGeom prst="rect">
            <a:avLst/>
          </a:prstGeom>
          <a:ln w="76200">
            <a:solidFill>
              <a:schemeClr val="tx1"/>
            </a:solidFill>
          </a:ln>
        </p:spPr>
      </p:pic>
    </p:spTree>
    <p:extLst>
      <p:ext uri="{BB962C8B-B14F-4D97-AF65-F5344CB8AC3E}">
        <p14:creationId xmlns:p14="http://schemas.microsoft.com/office/powerpoint/2010/main" val="3174498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52DB0-A925-4B1F-8989-DDDEA1107F7E}"/>
              </a:ext>
            </a:extLst>
          </p:cNvPr>
          <p:cNvSpPr>
            <a:spLocks noGrp="1"/>
          </p:cNvSpPr>
          <p:nvPr>
            <p:ph idx="1"/>
          </p:nvPr>
        </p:nvSpPr>
        <p:spPr>
          <a:xfrm>
            <a:off x="659424" y="398207"/>
            <a:ext cx="9768254" cy="899652"/>
          </a:xfrm>
        </p:spPr>
        <p:txBody>
          <a:bodyPr/>
          <a:lstStyle/>
          <a:p>
            <a:r>
              <a:rPr lang="en-US" dirty="0"/>
              <a:t>   After successfully login, you will enter into one more page where u have to do select the source and destination stations and have to do the payment to get the ticket.</a:t>
            </a:r>
          </a:p>
          <a:p>
            <a:endParaRPr lang="en-IN" dirty="0"/>
          </a:p>
        </p:txBody>
      </p:sp>
      <p:sp>
        <p:nvSpPr>
          <p:cNvPr id="6" name="Slide Number Placeholder 5">
            <a:extLst>
              <a:ext uri="{FF2B5EF4-FFF2-40B4-BE49-F238E27FC236}">
                <a16:creationId xmlns:a16="http://schemas.microsoft.com/office/drawing/2014/main" id="{A5F5DD08-7A3B-4054-8CD5-EFA7A35EF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A0930906-2C38-482C-B973-CC7E880696F1}"/>
              </a:ext>
            </a:extLst>
          </p:cNvPr>
          <p:cNvPicPr>
            <a:picLocks noChangeAspect="1"/>
          </p:cNvPicPr>
          <p:nvPr/>
        </p:nvPicPr>
        <p:blipFill rotWithShape="1">
          <a:blip r:embed="rId2"/>
          <a:srcRect l="547" r="-827"/>
          <a:stretch/>
        </p:blipFill>
        <p:spPr>
          <a:xfrm>
            <a:off x="738554" y="1328994"/>
            <a:ext cx="10863923" cy="5101019"/>
          </a:xfrm>
          <a:prstGeom prst="rect">
            <a:avLst/>
          </a:prstGeom>
          <a:ln w="57150">
            <a:solidFill>
              <a:schemeClr val="tx1">
                <a:lumMod val="95000"/>
                <a:lumOff val="5000"/>
              </a:schemeClr>
            </a:solidFill>
          </a:ln>
        </p:spPr>
      </p:pic>
    </p:spTree>
    <p:extLst>
      <p:ext uri="{BB962C8B-B14F-4D97-AF65-F5344CB8AC3E}">
        <p14:creationId xmlns:p14="http://schemas.microsoft.com/office/powerpoint/2010/main" val="2272450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775E-38B1-426F-94A5-0A672DCEF6C4}"/>
              </a:ext>
            </a:extLst>
          </p:cNvPr>
          <p:cNvSpPr>
            <a:spLocks noGrp="1"/>
          </p:cNvSpPr>
          <p:nvPr>
            <p:ph type="title"/>
          </p:nvPr>
        </p:nvSpPr>
        <p:spPr>
          <a:xfrm>
            <a:off x="829733" y="459122"/>
            <a:ext cx="10219267" cy="1456435"/>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clicking on the source station, You will be directed to select the starting(source) point of metro station names.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EBB1EEF7-E090-41D2-8EAB-BF27F7544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0FB5A9FB-1E14-48E9-8889-1894600567B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75733" y="1236133"/>
            <a:ext cx="11026744" cy="5162745"/>
          </a:xfrm>
          <a:prstGeom prst="rect">
            <a:avLst/>
          </a:prstGeom>
          <a:ln w="76200">
            <a:solidFill>
              <a:schemeClr val="accent1"/>
            </a:solidFill>
          </a:ln>
        </p:spPr>
      </p:pic>
    </p:spTree>
    <p:extLst>
      <p:ext uri="{BB962C8B-B14F-4D97-AF65-F5344CB8AC3E}">
        <p14:creationId xmlns:p14="http://schemas.microsoft.com/office/powerpoint/2010/main" val="150599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E514-65EB-4899-9A08-70EDC5E83EDE}"/>
              </a:ext>
            </a:extLst>
          </p:cNvPr>
          <p:cNvSpPr>
            <a:spLocks noGrp="1"/>
          </p:cNvSpPr>
          <p:nvPr>
            <p:ph type="title"/>
          </p:nvPr>
        </p:nvSpPr>
        <p:spPr>
          <a:xfrm>
            <a:off x="711200" y="533401"/>
            <a:ext cx="10337800" cy="1382156"/>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clicking on the destination station, you will be directed to select the last(destination) point of metro station names.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B3132E13-F561-4D1C-9E89-16C4BA2F71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6386D802-4311-40AA-BF77-E10394504D0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11200" y="1354667"/>
            <a:ext cx="10891277" cy="5044210"/>
          </a:xfrm>
          <a:prstGeom prst="rect">
            <a:avLst/>
          </a:prstGeom>
          <a:ln w="76200">
            <a:solidFill>
              <a:schemeClr val="tx1"/>
            </a:solidFill>
          </a:ln>
        </p:spPr>
      </p:pic>
    </p:spTree>
    <p:extLst>
      <p:ext uri="{BB962C8B-B14F-4D97-AF65-F5344CB8AC3E}">
        <p14:creationId xmlns:p14="http://schemas.microsoft.com/office/powerpoint/2010/main" val="691778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3496-0097-4286-B399-9DC1CE3CBC32}"/>
              </a:ext>
            </a:extLst>
          </p:cNvPr>
          <p:cNvSpPr>
            <a:spLocks noGrp="1"/>
          </p:cNvSpPr>
          <p:nvPr>
            <p:ph type="title"/>
          </p:nvPr>
        </p:nvSpPr>
        <p:spPr>
          <a:xfrm>
            <a:off x="863600" y="533401"/>
            <a:ext cx="10185400" cy="1382156"/>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,we have to do the payment by clicking on payment options, it will be directed to different payment methods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2CB1EC06-9AA4-4331-8B9C-52865D8CC2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EED5B98A-3189-4A76-8EE0-F0AA6F85EC1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63600" y="1286933"/>
            <a:ext cx="10738877" cy="5037666"/>
          </a:xfrm>
          <a:prstGeom prst="rect">
            <a:avLst/>
          </a:prstGeom>
          <a:ln w="76200">
            <a:solidFill>
              <a:schemeClr val="tx1"/>
            </a:solidFill>
          </a:ln>
        </p:spPr>
      </p:pic>
    </p:spTree>
    <p:extLst>
      <p:ext uri="{BB962C8B-B14F-4D97-AF65-F5344CB8AC3E}">
        <p14:creationId xmlns:p14="http://schemas.microsoft.com/office/powerpoint/2010/main" val="1431697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F204-9B2F-466A-A5F1-F932D95EBD60}"/>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Debit card payment click debit card and type details related to card, and click on pay button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Content Placeholder 6">
            <a:extLst>
              <a:ext uri="{FF2B5EF4-FFF2-40B4-BE49-F238E27FC236}">
                <a16:creationId xmlns:a16="http://schemas.microsoft.com/office/drawing/2014/main" id="{D171E366-A959-489F-9BBB-8BF78F970026}"/>
              </a:ext>
            </a:extLst>
          </p:cNvPr>
          <p:cNvPicPr>
            <a:picLocks noGrp="1" noChangeAspect="1"/>
          </p:cNvPicPr>
          <p:nvPr>
            <p:ph idx="1"/>
          </p:nvPr>
        </p:nvPicPr>
        <p:blipFill rotWithShape="1">
          <a:blip r:embed="rId2"/>
          <a:srcRect b="5491"/>
          <a:stretch/>
        </p:blipFill>
        <p:spPr>
          <a:xfrm>
            <a:off x="491067" y="1301775"/>
            <a:ext cx="11039943" cy="5319158"/>
          </a:xfrm>
          <a:prstGeom prst="rect">
            <a:avLst/>
          </a:prstGeom>
          <a:ln w="76200">
            <a:solidFill>
              <a:schemeClr val="accent1"/>
            </a:solidFill>
          </a:ln>
        </p:spPr>
      </p:pic>
      <p:sp>
        <p:nvSpPr>
          <p:cNvPr id="5" name="Date Placeholder 4">
            <a:extLst>
              <a:ext uri="{FF2B5EF4-FFF2-40B4-BE49-F238E27FC236}">
                <a16:creationId xmlns:a16="http://schemas.microsoft.com/office/drawing/2014/main" id="{43E1296F-65DB-4581-8D49-EE0635AC02A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1E2E"/>
                </a:solidFill>
                <a:effectLst/>
                <a:uLnTx/>
                <a:uFillTx/>
                <a:latin typeface="Univers Condensed Light"/>
                <a:ea typeface="+mn-ea"/>
                <a:cs typeface="+mn-cs"/>
              </a:rPr>
              <a:t>2/7/20XX</a:t>
            </a:r>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2DF06ADB-1E33-429A-A155-8DB7591B84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spTree>
    <p:extLst>
      <p:ext uri="{BB962C8B-B14F-4D97-AF65-F5344CB8AC3E}">
        <p14:creationId xmlns:p14="http://schemas.microsoft.com/office/powerpoint/2010/main" val="2920946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B25B-5A11-4073-955A-FB90D41EA0F0}"/>
              </a:ext>
            </a:extLst>
          </p:cNvPr>
          <p:cNvSpPr>
            <a:spLocks noGrp="1"/>
          </p:cNvSpPr>
          <p:nvPr>
            <p:ph type="title"/>
          </p:nvPr>
        </p:nvSpPr>
        <p:spPr>
          <a:xfrm>
            <a:off x="1143000" y="533400"/>
            <a:ext cx="9906000" cy="1111583"/>
          </a:xfrm>
        </p:spPr>
        <p:txBody>
          <a:bodyPr>
            <a:normAutofit fontScale="9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Credit card payment click credit card and type details related to card, and click on pay button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D6280B0B-8169-4A2E-9C2E-165C2B70BC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23FF2196-DDE0-478B-9961-E1208F481337}"/>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52884" b="6486"/>
          <a:stretch/>
        </p:blipFill>
        <p:spPr bwMode="auto">
          <a:xfrm>
            <a:off x="609600" y="1134533"/>
            <a:ext cx="10921409" cy="5503334"/>
          </a:xfrm>
          <a:prstGeom prst="rect">
            <a:avLst/>
          </a:prstGeom>
          <a:ln w="762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2193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39A9-8A59-47B4-B30D-9B93522C40E9}"/>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Net banking payment click net banking and select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required bank ,it will be redirected to login page of that bank.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826DC710-EA73-4CF5-B8C1-6CCF829939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08B9142A-1B41-46A7-AC08-4CC79259BEB1}"/>
              </a:ext>
            </a:extLst>
          </p:cNvPr>
          <p:cNvPicPr/>
          <p:nvPr/>
        </p:nvPicPr>
        <p:blipFill rotWithShape="1">
          <a:blip r:embed="rId2">
            <a:extLst>
              <a:ext uri="{28A0092B-C50C-407E-A947-70E740481C1C}">
                <a14:useLocalDpi xmlns:a14="http://schemas.microsoft.com/office/drawing/2010/main" val="0"/>
              </a:ext>
            </a:extLst>
          </a:blip>
          <a:srcRect r="57212" b="6847"/>
          <a:stretch/>
        </p:blipFill>
        <p:spPr bwMode="auto">
          <a:xfrm>
            <a:off x="1071533" y="1320800"/>
            <a:ext cx="10239934" cy="5317067"/>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6475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DA72-9CAC-44C3-9140-6E1391B83600}"/>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you have to enter the login details of the required bank and click submit button.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Date Placeholder 4">
            <a:extLst>
              <a:ext uri="{FF2B5EF4-FFF2-40B4-BE49-F238E27FC236}">
                <a16:creationId xmlns:a16="http://schemas.microsoft.com/office/drawing/2014/main" id="{84335654-EBF2-4ABC-AB3F-635BFA8351D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1E2E"/>
                </a:solidFill>
                <a:effectLst/>
                <a:uLnTx/>
                <a:uFillTx/>
                <a:latin typeface="Univers Condensed Light"/>
                <a:ea typeface="+mn-ea"/>
                <a:cs typeface="+mn-cs"/>
              </a:rPr>
              <a:t>2/7/20XX</a:t>
            </a:r>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D0CCC2CC-500B-40A7-9CBB-2CB4BF1B0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072B06B4-795E-4142-8BF2-6EDD00F060D4}"/>
              </a:ext>
            </a:extLst>
          </p:cNvPr>
          <p:cNvPicPr/>
          <p:nvPr/>
        </p:nvPicPr>
        <p:blipFill rotWithShape="1">
          <a:blip r:embed="rId2">
            <a:extLst>
              <a:ext uri="{28A0092B-C50C-407E-A947-70E740481C1C}">
                <a14:useLocalDpi xmlns:a14="http://schemas.microsoft.com/office/drawing/2010/main" val="0"/>
              </a:ext>
            </a:extLst>
          </a:blip>
          <a:srcRect r="67308" b="6214"/>
          <a:stretch/>
        </p:blipFill>
        <p:spPr bwMode="auto">
          <a:xfrm>
            <a:off x="829733" y="1219200"/>
            <a:ext cx="10701277" cy="5544803"/>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705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EE13-5A10-4DAE-81B4-234CF9661575}"/>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you want to do UPI payment, click UPI payments and it will be redirected to required UPI payment method.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Date Placeholder 4">
            <a:extLst>
              <a:ext uri="{FF2B5EF4-FFF2-40B4-BE49-F238E27FC236}">
                <a16:creationId xmlns:a16="http://schemas.microsoft.com/office/drawing/2014/main" id="{29C03A14-306A-4683-B1CB-9F6CB993E8C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1E2E"/>
                </a:solidFill>
                <a:effectLst/>
                <a:uLnTx/>
                <a:uFillTx/>
                <a:latin typeface="Univers Condensed Light"/>
                <a:ea typeface="+mn-ea"/>
                <a:cs typeface="+mn-cs"/>
              </a:rPr>
              <a:t>2/7/20XX</a:t>
            </a:r>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D4450579-64E4-4D32-9B48-32285FAE78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F99E7E35-BD83-4465-A9DD-5D9BE7E38E62}"/>
              </a:ext>
            </a:extLst>
          </p:cNvPr>
          <p:cNvPicPr/>
          <p:nvPr/>
        </p:nvPicPr>
        <p:blipFill rotWithShape="1">
          <a:blip r:embed="rId2">
            <a:extLst>
              <a:ext uri="{28A0092B-C50C-407E-A947-70E740481C1C}">
                <a14:useLocalDpi xmlns:a14="http://schemas.microsoft.com/office/drawing/2010/main" val="0"/>
              </a:ext>
            </a:extLst>
          </a:blip>
          <a:srcRect r="52725" b="24981"/>
          <a:stretch/>
        </p:blipFill>
        <p:spPr bwMode="auto">
          <a:xfrm>
            <a:off x="1143000" y="1354667"/>
            <a:ext cx="10388010" cy="4969932"/>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504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C372D7-0A58-44CE-872D-B5D38013CB10}"/>
              </a:ext>
            </a:extLst>
          </p:cNvPr>
          <p:cNvSpPr txBox="1"/>
          <p:nvPr/>
        </p:nvSpPr>
        <p:spPr>
          <a:xfrm>
            <a:off x="5637320" y="2974019"/>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452DB104-D8E8-4DA0-907D-6910BC2986EE}"/>
              </a:ext>
            </a:extLst>
          </p:cNvPr>
          <p:cNvSpPr txBox="1"/>
          <p:nvPr/>
        </p:nvSpPr>
        <p:spPr>
          <a:xfrm>
            <a:off x="417250" y="621437"/>
            <a:ext cx="11327908" cy="3354765"/>
          </a:xfrm>
          <a:prstGeom prst="rect">
            <a:avLst/>
          </a:prstGeom>
          <a:noFill/>
        </p:spPr>
        <p:txBody>
          <a:bodyPr wrap="square" rtlCol="0">
            <a:spAutoFit/>
          </a:bodyPr>
          <a:lstStyle/>
          <a:p>
            <a:pPr lvl="0"/>
            <a:r>
              <a:rPr lang="en-US" sz="2400" dirty="0">
                <a:solidFill>
                  <a:srgbClr val="00B050"/>
                </a:solidFill>
                <a:latin typeface="Algerian" panose="04020705040A02060702" pitchFamily="82" charset="0"/>
              </a:rPr>
              <a:t>STEP-1</a:t>
            </a:r>
          </a:p>
          <a:p>
            <a:pPr lvl="0"/>
            <a:r>
              <a:rPr lang="en-US" sz="2000" dirty="0">
                <a:solidFill>
                  <a:srgbClr val="F03F2B"/>
                </a:solidFill>
                <a:latin typeface="Times New Roman" panose="02020603050405020304" pitchFamily="18" charset="0"/>
                <a:cs typeface="Times New Roman" panose="02020603050405020304" pitchFamily="18" charset="0"/>
              </a:rPr>
              <a:t>Personal Information Gathering: </a:t>
            </a:r>
            <a:r>
              <a:rPr lang="en-US" sz="2000" dirty="0">
                <a:latin typeface="Times New Roman" panose="02020603050405020304" pitchFamily="18" charset="0"/>
                <a:cs typeface="Times New Roman" panose="02020603050405020304" pitchFamily="18" charset="0"/>
              </a:rPr>
              <a:t>The work here starts with installing our application. It gathers the basic information about the user like Aadhaar number, Name, mobile number, etc. and these details are stored in the firebase. When the user wants to buy the ticket just he need to enter his username and password which is sent to firebase for security purpose.</a:t>
            </a:r>
          </a:p>
          <a:p>
            <a:pPr lvl="0"/>
            <a:endParaRPr lang="en-US" dirty="0"/>
          </a:p>
          <a:p>
            <a:pPr lvl="0"/>
            <a:endParaRPr lang="en-US" dirty="0"/>
          </a:p>
          <a:p>
            <a:pPr lvl="0"/>
            <a:endParaRPr lang="en-US" dirty="0"/>
          </a:p>
          <a:p>
            <a:pPr lvl="0"/>
            <a:endParaRPr lang="en-US" dirty="0"/>
          </a:p>
          <a:p>
            <a:pPr lvl="0"/>
            <a:endParaRPr lang="en-US" dirty="0"/>
          </a:p>
          <a:p>
            <a:pPr lvl="0"/>
            <a:endParaRPr lang="en-IN" dirty="0"/>
          </a:p>
        </p:txBody>
      </p:sp>
      <p:pic>
        <p:nvPicPr>
          <p:cNvPr id="7" name="Picture 6">
            <a:extLst>
              <a:ext uri="{FF2B5EF4-FFF2-40B4-BE49-F238E27FC236}">
                <a16:creationId xmlns:a16="http://schemas.microsoft.com/office/drawing/2014/main" id="{4FDF4857-55B6-4400-8DD3-B241395D9208}"/>
              </a:ext>
            </a:extLst>
          </p:cNvPr>
          <p:cNvPicPr/>
          <p:nvPr/>
        </p:nvPicPr>
        <p:blipFill rotWithShape="1">
          <a:blip r:embed="rId2">
            <a:extLst>
              <a:ext uri="{28A0092B-C50C-407E-A947-70E740481C1C}">
                <a14:useLocalDpi xmlns:a14="http://schemas.microsoft.com/office/drawing/2010/main" val="0"/>
              </a:ext>
            </a:extLst>
          </a:blip>
          <a:srcRect l="12981" t="18697" r="52884" b="18414"/>
          <a:stretch/>
        </p:blipFill>
        <p:spPr bwMode="auto">
          <a:xfrm>
            <a:off x="443882" y="2637692"/>
            <a:ext cx="5575174" cy="3746333"/>
          </a:xfrm>
          <a:prstGeom prst="rect">
            <a:avLst/>
          </a:prstGeom>
          <a:ln>
            <a:noFill/>
          </a:ln>
          <a:extLst>
            <a:ext uri="{53640926-AAD7-44D8-BBD7-CCE9431645EC}">
              <a14:shadowObscured xmlns:a14="http://schemas.microsoft.com/office/drawing/2010/main"/>
            </a:ext>
          </a:extLst>
        </p:spPr>
      </p:pic>
      <p:cxnSp>
        <p:nvCxnSpPr>
          <p:cNvPr id="13" name="Straight Arrow Connector 12">
            <a:extLst>
              <a:ext uri="{FF2B5EF4-FFF2-40B4-BE49-F238E27FC236}">
                <a16:creationId xmlns:a16="http://schemas.microsoft.com/office/drawing/2014/main" id="{02D9C675-8934-4247-A9B1-6E5899B1D367}"/>
              </a:ext>
            </a:extLst>
          </p:cNvPr>
          <p:cNvCxnSpPr/>
          <p:nvPr/>
        </p:nvCxnSpPr>
        <p:spPr>
          <a:xfrm>
            <a:off x="3409025" y="3124940"/>
            <a:ext cx="0" cy="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ADC153DC-E22F-4F13-BC53-F83A9AE8CE45}"/>
              </a:ext>
            </a:extLst>
          </p:cNvPr>
          <p:cNvSpPr/>
          <p:nvPr/>
        </p:nvSpPr>
        <p:spPr>
          <a:xfrm rot="10800000">
            <a:off x="6045688" y="3799916"/>
            <a:ext cx="2623676" cy="105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D2364AC-20E8-4691-AA1E-8417D90F2E37}"/>
              </a:ext>
            </a:extLst>
          </p:cNvPr>
          <p:cNvSpPr/>
          <p:nvPr/>
        </p:nvSpPr>
        <p:spPr>
          <a:xfrm>
            <a:off x="8889517" y="3710354"/>
            <a:ext cx="2530136" cy="1143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4E5B4C59-6AE4-4A5F-B9BF-1758CE299334}"/>
              </a:ext>
            </a:extLst>
          </p:cNvPr>
          <p:cNvSpPr txBox="1"/>
          <p:nvPr/>
        </p:nvSpPr>
        <p:spPr>
          <a:xfrm flipH="1">
            <a:off x="9143993" y="3987517"/>
            <a:ext cx="2275659" cy="707886"/>
          </a:xfrm>
          <a:prstGeom prst="rect">
            <a:avLst/>
          </a:prstGeom>
          <a:noFill/>
        </p:spPr>
        <p:txBody>
          <a:bodyPr wrap="square" rtlCol="0">
            <a:spAutoFit/>
          </a:bodyPr>
          <a:lstStyle/>
          <a:p>
            <a:r>
              <a:rPr lang="en-US" sz="2000" dirty="0">
                <a:solidFill>
                  <a:srgbClr val="002060"/>
                </a:solidFill>
                <a:latin typeface="Arial Black" panose="020B0A04020102020204" pitchFamily="34" charset="0"/>
              </a:rPr>
              <a:t>Filling user Details</a:t>
            </a:r>
            <a:endParaRPr lang="en-IN" sz="2000" dirty="0">
              <a:solidFill>
                <a:srgbClr val="002060"/>
              </a:solidFill>
              <a:latin typeface="Arial Black" panose="020B0A04020102020204" pitchFamily="34" charset="0"/>
            </a:endParaRPr>
          </a:p>
        </p:txBody>
      </p:sp>
      <p:pic>
        <p:nvPicPr>
          <p:cNvPr id="9" name="Picture 2" descr="SRM Logo - LogoDix">
            <a:extLst>
              <a:ext uri="{FF2B5EF4-FFF2-40B4-BE49-F238E27FC236}">
                <a16:creationId xmlns:a16="http://schemas.microsoft.com/office/drawing/2014/main" id="{037DB8EB-67F0-4B3B-BD3E-41DE2AEED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6"/>
            <a:ext cx="2752725" cy="121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784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7FEF-A5BB-4E19-A795-259299DA2143}"/>
              </a:ext>
            </a:extLst>
          </p:cNvPr>
          <p:cNvSpPr>
            <a:spLocks noGrp="1"/>
          </p:cNvSpPr>
          <p:nvPr>
            <p:ph type="title"/>
          </p:nvPr>
        </p:nvSpPr>
        <p:spPr>
          <a:xfrm>
            <a:off x="1143000" y="533401"/>
            <a:ext cx="9906000" cy="668866"/>
          </a:xfrm>
        </p:spPr>
        <p:txBody>
          <a:bodyPr/>
          <a:lstStyle/>
          <a:p>
            <a:r>
              <a:rPr lang="en-US" sz="1800" dirty="0">
                <a:effectLst/>
                <a:latin typeface="Times New Roman" panose="02020603050405020304" pitchFamily="18" charset="0"/>
                <a:ea typeface="Calibri" panose="020F0502020204030204" pitchFamily="34" charset="0"/>
              </a:rPr>
              <a:t>Whatever the UPI payment method u will click, it will ask to enter the  </a:t>
            </a:r>
            <a:r>
              <a:rPr lang="en-US" sz="1800" dirty="0" err="1">
                <a:effectLst/>
                <a:latin typeface="Times New Roman" panose="02020603050405020304" pitchFamily="18" charset="0"/>
                <a:ea typeface="Calibri" panose="020F0502020204030204" pitchFamily="34" charset="0"/>
              </a:rPr>
              <a:t>upi</a:t>
            </a:r>
            <a:r>
              <a:rPr lang="en-US" sz="1800" dirty="0">
                <a:effectLst/>
                <a:latin typeface="Times New Roman" panose="02020603050405020304" pitchFamily="18" charset="0"/>
                <a:ea typeface="Calibri" panose="020F0502020204030204" pitchFamily="34" charset="0"/>
              </a:rPr>
              <a:t>  address and then click pay option for successful payment</a:t>
            </a:r>
            <a:endParaRPr lang="en-IN" dirty="0"/>
          </a:p>
        </p:txBody>
      </p:sp>
      <p:sp>
        <p:nvSpPr>
          <p:cNvPr id="6" name="Slide Number Placeholder 5">
            <a:extLst>
              <a:ext uri="{FF2B5EF4-FFF2-40B4-BE49-F238E27FC236}">
                <a16:creationId xmlns:a16="http://schemas.microsoft.com/office/drawing/2014/main" id="{97400922-3FA6-49D4-81D2-F48FFD1047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925A2001-4F41-4CC7-9F8F-F9DB4AA98948}"/>
              </a:ext>
            </a:extLst>
          </p:cNvPr>
          <p:cNvPicPr/>
          <p:nvPr/>
        </p:nvPicPr>
        <p:blipFill rotWithShape="1">
          <a:blip r:embed="rId2">
            <a:extLst>
              <a:ext uri="{28A0092B-C50C-407E-A947-70E740481C1C}">
                <a14:useLocalDpi xmlns:a14="http://schemas.microsoft.com/office/drawing/2010/main" val="0"/>
              </a:ext>
            </a:extLst>
          </a:blip>
          <a:srcRect r="52404" b="12927"/>
          <a:stretch/>
        </p:blipFill>
        <p:spPr bwMode="auto">
          <a:xfrm>
            <a:off x="660990" y="1248498"/>
            <a:ext cx="10388010" cy="5150380"/>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6130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EE50-380F-4DC8-B0A7-E7418867AC40}"/>
              </a:ext>
            </a:extLst>
          </p:cNvPr>
          <p:cNvSpPr>
            <a:spLocks noGrp="1"/>
          </p:cNvSpPr>
          <p:nvPr>
            <p:ph type="title"/>
          </p:nvPr>
        </p:nvSpPr>
        <p:spPr>
          <a:xfrm>
            <a:off x="1143000" y="518161"/>
            <a:ext cx="9906000" cy="956731"/>
          </a:xfrm>
        </p:spPr>
        <p:txBody>
          <a:bodyPr>
            <a:normAutofit fontScale="9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a:t>
            </a:r>
            <a:r>
              <a:rPr lang="en-US" sz="1800" dirty="0">
                <a:latin typeface="Times New Roman" panose="02020603050405020304" pitchFamily="18" charset="0"/>
                <a:ea typeface="Calibri" panose="020F0502020204030204" pitchFamily="34" charset="0"/>
                <a:cs typeface="Times New Roman" panose="02020603050405020304" pitchFamily="18" charset="0"/>
              </a:rPr>
              <a:t>we have the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QR code which will  generates the ticket and also which is inside of Invoices button to be scanned by the ticket collector from every passenger.</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09D56CCE-E1C7-46D6-92C3-4F0DD13114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F44E4639-0BAB-4E07-9BC5-E9A23FB7EB8D}"/>
              </a:ext>
            </a:extLst>
          </p:cNvPr>
          <p:cNvPicPr/>
          <p:nvPr/>
        </p:nvPicPr>
        <p:blipFill rotWithShape="1">
          <a:blip r:embed="rId2">
            <a:extLst>
              <a:ext uri="{28A0092B-C50C-407E-A947-70E740481C1C}">
                <a14:useLocalDpi xmlns:a14="http://schemas.microsoft.com/office/drawing/2010/main" val="0"/>
              </a:ext>
            </a:extLst>
          </a:blip>
          <a:srcRect b="6920"/>
          <a:stretch/>
        </p:blipFill>
        <p:spPr>
          <a:xfrm>
            <a:off x="743373" y="1188720"/>
            <a:ext cx="9787466" cy="5135879"/>
          </a:xfrm>
          <a:prstGeom prst="rect">
            <a:avLst/>
          </a:prstGeom>
          <a:ln w="76200">
            <a:solidFill>
              <a:schemeClr val="accent1"/>
            </a:solidFill>
          </a:ln>
        </p:spPr>
      </p:pic>
    </p:spTree>
    <p:extLst>
      <p:ext uri="{BB962C8B-B14F-4D97-AF65-F5344CB8AC3E}">
        <p14:creationId xmlns:p14="http://schemas.microsoft.com/office/powerpoint/2010/main" val="4269416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2247-A552-4E03-A559-D3FBFED84AE2}"/>
              </a:ext>
            </a:extLst>
          </p:cNvPr>
          <p:cNvSpPr>
            <a:spLocks noGrp="1"/>
          </p:cNvSpPr>
          <p:nvPr>
            <p:ph type="title"/>
          </p:nvPr>
        </p:nvSpPr>
        <p:spPr>
          <a:xfrm>
            <a:off x="1143000" y="459122"/>
            <a:ext cx="9906000" cy="1522078"/>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a:t>
            </a:r>
            <a:r>
              <a:rPr lang="en-US" sz="1800" dirty="0">
                <a:latin typeface="Times New Roman" panose="02020603050405020304" pitchFamily="18" charset="0"/>
                <a:ea typeface="Calibri" panose="020F0502020204030204" pitchFamily="34" charset="0"/>
                <a:cs typeface="Times New Roman" panose="02020603050405020304" pitchFamily="18" charset="0"/>
              </a:rPr>
              <a:t>we want to see the booking history we can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click on Reports button ,you will get the previous </a:t>
            </a:r>
            <a:r>
              <a:rPr lang="en-US" sz="1800" dirty="0">
                <a:latin typeface="Times New Roman" panose="02020603050405020304" pitchFamily="18" charset="0"/>
                <a:ea typeface="Calibri" panose="020F0502020204030204" pitchFamily="34" charset="0"/>
                <a:cs typeface="Times New Roman" panose="02020603050405020304" pitchFamily="18" charset="0"/>
              </a:rPr>
              <a:t>registered tickets from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bookings list for any information you needed.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DEC5403D-15F9-414F-A032-A5886495FE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6053F1FE-8545-405A-A26A-FCD537C14FF0}"/>
              </a:ext>
            </a:extLst>
          </p:cNvPr>
          <p:cNvPicPr/>
          <p:nvPr/>
        </p:nvPicPr>
        <p:blipFill rotWithShape="1">
          <a:blip r:embed="rId2">
            <a:extLst>
              <a:ext uri="{28A0092B-C50C-407E-A947-70E740481C1C}">
                <a14:useLocalDpi xmlns:a14="http://schemas.microsoft.com/office/drawing/2010/main" val="0"/>
              </a:ext>
            </a:extLst>
          </a:blip>
          <a:srcRect b="8460"/>
          <a:stretch/>
        </p:blipFill>
        <p:spPr>
          <a:xfrm>
            <a:off x="1143000" y="1439333"/>
            <a:ext cx="10202333" cy="4959545"/>
          </a:xfrm>
          <a:prstGeom prst="rect">
            <a:avLst/>
          </a:prstGeom>
          <a:ln w="76200">
            <a:solidFill>
              <a:schemeClr val="accent1"/>
            </a:solidFill>
          </a:ln>
        </p:spPr>
      </p:pic>
    </p:spTree>
    <p:extLst>
      <p:ext uri="{BB962C8B-B14F-4D97-AF65-F5344CB8AC3E}">
        <p14:creationId xmlns:p14="http://schemas.microsoft.com/office/powerpoint/2010/main" val="1203943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0381-6F71-4D18-82AB-6A40EAC572B9}"/>
              </a:ext>
            </a:extLst>
          </p:cNvPr>
          <p:cNvSpPr>
            <a:spLocks noGrp="1"/>
          </p:cNvSpPr>
          <p:nvPr>
            <p:ph type="title"/>
          </p:nvPr>
        </p:nvSpPr>
        <p:spPr>
          <a:xfrm>
            <a:off x="584199" y="533400"/>
            <a:ext cx="10464801" cy="1767840"/>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you have any issue regarding any type of error or any  problem  and also if  </a:t>
            </a:r>
            <a:r>
              <a:rPr lang="en-US" sz="1800" dirty="0">
                <a:latin typeface="Times New Roman" panose="02020603050405020304" pitchFamily="18" charset="0"/>
                <a:ea typeface="Calibri" panose="020F0502020204030204" pitchFamily="34" charset="0"/>
                <a:cs typeface="Times New Roman" panose="02020603050405020304" pitchFamily="18" charset="0"/>
              </a:rPr>
              <a:t>you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want to give any feedback u can click the More Options button there and fill the form so you can get  help from the officers within time.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40248B71-A6D3-4B05-A536-3DE63B2939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FE904FB0-CE31-4C94-9F08-BA7117D3F059}"/>
              </a:ext>
            </a:extLst>
          </p:cNvPr>
          <p:cNvPicPr/>
          <p:nvPr/>
        </p:nvPicPr>
        <p:blipFill rotWithShape="1">
          <a:blip r:embed="rId2">
            <a:extLst>
              <a:ext uri="{28A0092B-C50C-407E-A947-70E740481C1C}">
                <a14:useLocalDpi xmlns:a14="http://schemas.microsoft.com/office/drawing/2010/main" val="0"/>
              </a:ext>
            </a:extLst>
          </a:blip>
          <a:srcRect r="52404" b="31504"/>
          <a:stretch/>
        </p:blipFill>
        <p:spPr bwMode="auto">
          <a:xfrm>
            <a:off x="778932" y="1706880"/>
            <a:ext cx="10464801" cy="4691998"/>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411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29B8-4387-4385-821D-BAE2B3C62A74}"/>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If you want to change the password or to contact us  ,you can go to settings and click the change password button to change the password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DA49DF1E-0C7F-41D7-ABD8-0455636C05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C609D871-CA98-4C83-A46D-2B9F7920C18A}"/>
              </a:ext>
            </a:extLst>
          </p:cNvPr>
          <p:cNvPicPr/>
          <p:nvPr/>
        </p:nvPicPr>
        <p:blipFill rotWithShape="1">
          <a:blip r:embed="rId2">
            <a:extLst>
              <a:ext uri="{28A0092B-C50C-407E-A947-70E740481C1C}">
                <a14:useLocalDpi xmlns:a14="http://schemas.microsoft.com/office/drawing/2010/main" val="0"/>
              </a:ext>
            </a:extLst>
          </a:blip>
          <a:srcRect r="52725" b="23944"/>
          <a:stretch/>
        </p:blipFill>
        <p:spPr bwMode="auto">
          <a:xfrm>
            <a:off x="660400" y="1224479"/>
            <a:ext cx="10942077" cy="5165196"/>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4454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BE88-6D45-474F-9471-B54F0BBFA278}"/>
              </a:ext>
            </a:extLst>
          </p:cNvPr>
          <p:cNvSpPr>
            <a:spLocks noGrp="1"/>
          </p:cNvSpPr>
          <p:nvPr>
            <p:ph type="title"/>
          </p:nvPr>
        </p:nvSpPr>
        <p:spPr>
          <a:xfrm>
            <a:off x="1143000" y="167640"/>
            <a:ext cx="9906000" cy="1747917"/>
          </a:xfrm>
        </p:spPr>
        <p:txBody>
          <a:bodyPr/>
          <a:lstStyle/>
          <a:p>
            <a:r>
              <a:rPr lang="en-US" sz="1800" dirty="0">
                <a:effectLst/>
                <a:latin typeface="Times New Roman" panose="02020603050405020304" pitchFamily="18" charset="0"/>
                <a:ea typeface="Calibri" panose="020F0502020204030204" pitchFamily="34" charset="0"/>
              </a:rPr>
              <a:t>And  for any help or If you want to contacts with us for any information needed ,you can contact through our given mail’s</a:t>
            </a:r>
            <a:endParaRPr lang="en-IN" dirty="0"/>
          </a:p>
        </p:txBody>
      </p:sp>
      <p:sp>
        <p:nvSpPr>
          <p:cNvPr id="6" name="Slide Number Placeholder 5">
            <a:extLst>
              <a:ext uri="{FF2B5EF4-FFF2-40B4-BE49-F238E27FC236}">
                <a16:creationId xmlns:a16="http://schemas.microsoft.com/office/drawing/2014/main" id="{1AA57A8F-AF80-43CF-AF44-F490FF9371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Picture 6">
            <a:extLst>
              <a:ext uri="{FF2B5EF4-FFF2-40B4-BE49-F238E27FC236}">
                <a16:creationId xmlns:a16="http://schemas.microsoft.com/office/drawing/2014/main" id="{FE246FA1-719D-4D9E-8BD0-E00B0CAE9AAC}"/>
              </a:ext>
            </a:extLst>
          </p:cNvPr>
          <p:cNvPicPr/>
          <p:nvPr/>
        </p:nvPicPr>
        <p:blipFill rotWithShape="1">
          <a:blip r:embed="rId2">
            <a:extLst>
              <a:ext uri="{28A0092B-C50C-407E-A947-70E740481C1C}">
                <a14:useLocalDpi xmlns:a14="http://schemas.microsoft.com/office/drawing/2010/main" val="0"/>
              </a:ext>
            </a:extLst>
          </a:blip>
          <a:srcRect t="-1995" r="53045" b="34184"/>
          <a:stretch/>
        </p:blipFill>
        <p:spPr bwMode="auto">
          <a:xfrm>
            <a:off x="1143000" y="1405467"/>
            <a:ext cx="9372600" cy="4521200"/>
          </a:xfrm>
          <a:prstGeom prst="rect">
            <a:avLst/>
          </a:prstGeom>
          <a:ln w="7620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8761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E9C232-09CD-46D8-BED2-40F2FAE2E965}"/>
              </a:ext>
            </a:extLst>
          </p:cNvPr>
          <p:cNvSpPr>
            <a:spLocks noGrp="1"/>
          </p:cNvSpPr>
          <p:nvPr>
            <p:ph idx="1"/>
          </p:nvPr>
        </p:nvSpPr>
        <p:spPr>
          <a:xfrm>
            <a:off x="723840" y="412955"/>
            <a:ext cx="9343352" cy="899651"/>
          </a:xfrm>
        </p:spPr>
        <p:txBody>
          <a:bodyPr/>
          <a:lstStyle/>
          <a:p>
            <a:r>
              <a:rPr lang="en-US" dirty="0"/>
              <a:t>   After doing payment, you have to click the logout button, then a message will be displayed as you have logout successfully</a:t>
            </a:r>
          </a:p>
          <a:p>
            <a:endParaRPr lang="en-IN" dirty="0"/>
          </a:p>
        </p:txBody>
      </p:sp>
      <p:sp>
        <p:nvSpPr>
          <p:cNvPr id="6" name="Slide Number Placeholder 5">
            <a:extLst>
              <a:ext uri="{FF2B5EF4-FFF2-40B4-BE49-F238E27FC236}">
                <a16:creationId xmlns:a16="http://schemas.microsoft.com/office/drawing/2014/main" id="{FDFCA8AC-90B7-475F-819F-74319E7EFC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10" name="Picture 9">
            <a:extLst>
              <a:ext uri="{FF2B5EF4-FFF2-40B4-BE49-F238E27FC236}">
                <a16:creationId xmlns:a16="http://schemas.microsoft.com/office/drawing/2014/main" id="{FFA8C756-C6E4-4415-B387-4E4DFA11802D}"/>
              </a:ext>
            </a:extLst>
          </p:cNvPr>
          <p:cNvPicPr/>
          <p:nvPr/>
        </p:nvPicPr>
        <p:blipFill rotWithShape="1">
          <a:blip r:embed="rId2">
            <a:extLst>
              <a:ext uri="{28A0092B-C50C-407E-A947-70E740481C1C}">
                <a14:useLocalDpi xmlns:a14="http://schemas.microsoft.com/office/drawing/2010/main" val="0"/>
              </a:ext>
            </a:extLst>
          </a:blip>
          <a:srcRect l="590" b="13334"/>
          <a:stretch/>
        </p:blipFill>
        <p:spPr>
          <a:xfrm>
            <a:off x="959284" y="1272021"/>
            <a:ext cx="10878636" cy="5309419"/>
          </a:xfrm>
          <a:prstGeom prst="rect">
            <a:avLst/>
          </a:prstGeom>
          <a:ln w="57150">
            <a:solidFill>
              <a:schemeClr val="tx1">
                <a:lumMod val="95000"/>
                <a:lumOff val="5000"/>
              </a:schemeClr>
            </a:solidFill>
          </a:ln>
        </p:spPr>
      </p:pic>
    </p:spTree>
    <p:extLst>
      <p:ext uri="{BB962C8B-B14F-4D97-AF65-F5344CB8AC3E}">
        <p14:creationId xmlns:p14="http://schemas.microsoft.com/office/powerpoint/2010/main" val="1833338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0191-4CCE-4CF9-9EC1-78A98D8F03AD}"/>
              </a:ext>
            </a:extLst>
          </p:cNvPr>
          <p:cNvSpPr>
            <a:spLocks noGrp="1"/>
          </p:cNvSpPr>
          <p:nvPr>
            <p:ph type="title"/>
          </p:nvPr>
        </p:nvSpPr>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2400" b="0" i="0" u="none" strike="noStrike" kern="1200" cap="none" spc="0" normalizeH="0" baseline="0" noProof="0" dirty="0">
                <a:ln>
                  <a:noFill/>
                </a:ln>
                <a:solidFill>
                  <a:prstClr val="black"/>
                </a:solidFill>
                <a:effectLst/>
                <a:uLnTx/>
                <a:uFillTx/>
                <a:latin typeface="Univers Condensed Light" panose="020B0306020202040204" pitchFamily="34" charset="0"/>
                <a:ea typeface="Calibri" panose="020F0502020204030204" pitchFamily="34" charset="0"/>
                <a:cs typeface="+mn-cs"/>
              </a:rPr>
              <a:t>All the data and selected values u give will be stored in database of </a:t>
            </a:r>
            <a:r>
              <a:rPr kumimoji="0" lang="en-US" sz="2400" b="0" i="0" u="none" strike="noStrike" kern="1200" cap="none" spc="0" normalizeH="0" baseline="0" noProof="0" dirty="0" err="1">
                <a:ln>
                  <a:noFill/>
                </a:ln>
                <a:solidFill>
                  <a:prstClr val="black"/>
                </a:solidFill>
                <a:effectLst/>
                <a:uLnTx/>
                <a:uFillTx/>
                <a:latin typeface="Univers Condensed Light" panose="020B0306020202040204" pitchFamily="34" charset="0"/>
                <a:ea typeface="Calibri" panose="020F0502020204030204" pitchFamily="34" charset="0"/>
                <a:cs typeface="+mn-cs"/>
              </a:rPr>
              <a:t>sqlite</a:t>
            </a:r>
            <a:r>
              <a:rPr kumimoji="0" lang="en-US" sz="2400" b="0" i="0" u="none" strike="noStrike" kern="1200" cap="none" spc="0" normalizeH="0" baseline="0" noProof="0" dirty="0">
                <a:ln>
                  <a:noFill/>
                </a:ln>
                <a:solidFill>
                  <a:prstClr val="black"/>
                </a:solidFill>
                <a:effectLst/>
                <a:uLnTx/>
                <a:uFillTx/>
                <a:latin typeface="Univers Condensed Light" panose="020B0306020202040204" pitchFamily="34" charset="0"/>
                <a:ea typeface="Calibri" panose="020F0502020204030204" pitchFamily="34" charset="0"/>
                <a:cs typeface="+mn-cs"/>
              </a:rPr>
              <a:t> in the back end of the project</a:t>
            </a:r>
            <a:br>
              <a:rPr kumimoji="0" lang="en-US" sz="24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rPr>
            </a:br>
            <a:endParaRPr lang="en-IN" dirty="0"/>
          </a:p>
        </p:txBody>
      </p:sp>
      <p:sp>
        <p:nvSpPr>
          <p:cNvPr id="6" name="Slide Number Placeholder 5">
            <a:extLst>
              <a:ext uri="{FF2B5EF4-FFF2-40B4-BE49-F238E27FC236}">
                <a16:creationId xmlns:a16="http://schemas.microsoft.com/office/drawing/2014/main" id="{A4B3884E-6EDA-4162-B4DD-858B028D92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CC964-A50B-4C29-B4E4-2C30BB34CCF3}" type="slidenum">
              <a:rPr kumimoji="0" lang="en-US" sz="1100" b="0" i="0" u="none" strike="noStrike" kern="1200" cap="none" spc="0" normalizeH="0" baseline="0" noProof="0" smtClean="0">
                <a:ln>
                  <a:noFill/>
                </a:ln>
                <a:solidFill>
                  <a:srgbClr val="001E2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dirty="0">
              <a:ln>
                <a:noFill/>
              </a:ln>
              <a:solidFill>
                <a:srgbClr val="001E2E"/>
              </a:solidFill>
              <a:effectLst/>
              <a:uLnTx/>
              <a:uFillTx/>
              <a:latin typeface="Univers Condensed Light"/>
              <a:ea typeface="+mn-ea"/>
              <a:cs typeface="+mn-cs"/>
            </a:endParaRPr>
          </a:p>
        </p:txBody>
      </p:sp>
      <p:pic>
        <p:nvPicPr>
          <p:cNvPr id="7" name="Content Placeholder 6">
            <a:extLst>
              <a:ext uri="{FF2B5EF4-FFF2-40B4-BE49-F238E27FC236}">
                <a16:creationId xmlns:a16="http://schemas.microsoft.com/office/drawing/2014/main" id="{4FCED7AA-D5A6-4EBF-9A0B-29ABB087A2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7395"/>
          <a:stretch/>
        </p:blipFill>
        <p:spPr>
          <a:xfrm>
            <a:off x="1143000" y="1473200"/>
            <a:ext cx="9905999" cy="4727756"/>
          </a:xfrm>
          <a:prstGeom prst="rect">
            <a:avLst/>
          </a:prstGeom>
          <a:ln w="76200">
            <a:solidFill>
              <a:schemeClr val="tx1"/>
            </a:solidFill>
          </a:ln>
        </p:spPr>
      </p:pic>
    </p:spTree>
    <p:extLst>
      <p:ext uri="{BB962C8B-B14F-4D97-AF65-F5344CB8AC3E}">
        <p14:creationId xmlns:p14="http://schemas.microsoft.com/office/powerpoint/2010/main" val="419107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2DB380-FE42-4221-B949-1A5ED5FB2B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itle 2">
            <a:extLst>
              <a:ext uri="{FF2B5EF4-FFF2-40B4-BE49-F238E27FC236}">
                <a16:creationId xmlns:a16="http://schemas.microsoft.com/office/drawing/2014/main" id="{68E673F0-0B1D-4821-94E3-CBCC19FCD40F}"/>
              </a:ext>
            </a:extLst>
          </p:cNvPr>
          <p:cNvSpPr>
            <a:spLocks noGrp="1"/>
          </p:cNvSpPr>
          <p:nvPr>
            <p:ph type="title"/>
          </p:nvPr>
        </p:nvSpPr>
        <p:spPr/>
        <p:txBody>
          <a:bodyPr/>
          <a:lstStyle/>
          <a:p>
            <a:r>
              <a:rPr lang="en-US" dirty="0"/>
              <a:t>Types of testing, Methodology, Tools:</a:t>
            </a:r>
            <a:endParaRPr lang="en-IN" dirty="0"/>
          </a:p>
        </p:txBody>
      </p:sp>
      <p:graphicFrame>
        <p:nvGraphicFramePr>
          <p:cNvPr id="5" name="Table 5">
            <a:extLst>
              <a:ext uri="{FF2B5EF4-FFF2-40B4-BE49-F238E27FC236}">
                <a16:creationId xmlns:a16="http://schemas.microsoft.com/office/drawing/2014/main" id="{E5BBFC69-EDB5-40DE-AAFF-3F8DFEBD0BF9}"/>
              </a:ext>
            </a:extLst>
          </p:cNvPr>
          <p:cNvGraphicFramePr>
            <a:graphicFrameLocks noGrp="1"/>
          </p:cNvGraphicFramePr>
          <p:nvPr>
            <p:ph idx="1"/>
            <p:extLst>
              <p:ext uri="{D42A27DB-BD31-4B8C-83A1-F6EECF244321}">
                <p14:modId xmlns:p14="http://schemas.microsoft.com/office/powerpoint/2010/main" val="1199199341"/>
              </p:ext>
            </p:extLst>
          </p:nvPr>
        </p:nvGraphicFramePr>
        <p:xfrm>
          <a:off x="838200" y="2119086"/>
          <a:ext cx="10515600" cy="4233057"/>
        </p:xfrm>
        <a:graphic>
          <a:graphicData uri="http://schemas.openxmlformats.org/drawingml/2006/table">
            <a:tbl>
              <a:tblPr firstRow="1" bandRow="1">
                <a:tableStyleId>{9DCAF9ED-07DC-4A11-8D7F-57B35C25682E}</a:tableStyleId>
              </a:tblPr>
              <a:tblGrid>
                <a:gridCol w="3505200">
                  <a:extLst>
                    <a:ext uri="{9D8B030D-6E8A-4147-A177-3AD203B41FA5}">
                      <a16:colId xmlns:a16="http://schemas.microsoft.com/office/drawing/2014/main" val="1142721141"/>
                    </a:ext>
                  </a:extLst>
                </a:gridCol>
                <a:gridCol w="3505200">
                  <a:extLst>
                    <a:ext uri="{9D8B030D-6E8A-4147-A177-3AD203B41FA5}">
                      <a16:colId xmlns:a16="http://schemas.microsoft.com/office/drawing/2014/main" val="3192599461"/>
                    </a:ext>
                  </a:extLst>
                </a:gridCol>
                <a:gridCol w="3505200">
                  <a:extLst>
                    <a:ext uri="{9D8B030D-6E8A-4147-A177-3AD203B41FA5}">
                      <a16:colId xmlns:a16="http://schemas.microsoft.com/office/drawing/2014/main" val="2375170650"/>
                    </a:ext>
                  </a:extLst>
                </a:gridCol>
              </a:tblGrid>
              <a:tr h="1358783">
                <a:tc>
                  <a:txBody>
                    <a:bodyPr/>
                    <a:lstStyle/>
                    <a:p>
                      <a:pPr>
                        <a:lnSpc>
                          <a:spcPct val="105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Category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Methodology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3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Tools requirement </a:t>
                      </a:r>
                      <a:endParaRPr lang="en-I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2838828"/>
                  </a:ext>
                </a:extLst>
              </a:tr>
              <a:tr h="1404491">
                <a:tc>
                  <a:txBody>
                    <a:bodyPr/>
                    <a:lstStyle/>
                    <a:p>
                      <a:pPr>
                        <a:lnSpc>
                          <a:spcPct val="105000"/>
                        </a:lnSpc>
                        <a:spcAft>
                          <a:spcPts val="800"/>
                        </a:spcAft>
                      </a:pPr>
                      <a:r>
                        <a:rPr lang="en-IN" sz="3200">
                          <a:effectLst/>
                          <a:latin typeface="Calibri" panose="020F0502020204030204" pitchFamily="34" charset="0"/>
                          <a:ea typeface="Calibri" panose="020F0502020204030204" pitchFamily="34" charset="0"/>
                          <a:cs typeface="Times New Roman" panose="02020603050405020304" pitchFamily="18" charset="0"/>
                        </a:rPr>
                        <a:t>Functional requirements </a:t>
                      </a:r>
                    </a:p>
                  </a:txBody>
                  <a:tcPr marL="68580" marR="68580" marT="0" marB="0"/>
                </a:tc>
                <a:tc>
                  <a:txBody>
                    <a:bodyPr/>
                    <a:lstStyle/>
                    <a:p>
                      <a:pPr>
                        <a:lnSpc>
                          <a:spcPct val="105000"/>
                        </a:lnSpc>
                        <a:spcAft>
                          <a:spcPts val="800"/>
                        </a:spcAft>
                      </a:pPr>
                      <a:r>
                        <a:rPr lang="en-IN" sz="3200">
                          <a:effectLst/>
                          <a:latin typeface="Calibri" panose="020F0502020204030204" pitchFamily="34" charset="0"/>
                          <a:ea typeface="Calibri" panose="020F0502020204030204" pitchFamily="34" charset="0"/>
                          <a:cs typeface="Times New Roman" panose="02020603050405020304" pitchFamily="18" charset="0"/>
                        </a:rPr>
                        <a:t>manual</a:t>
                      </a:r>
                    </a:p>
                  </a:txBody>
                  <a:tcPr marL="68580" marR="68580" marT="0" marB="0"/>
                </a:tc>
                <a:tc>
                  <a:txBody>
                    <a:bodyPr/>
                    <a:lstStyle/>
                    <a:p>
                      <a:pPr>
                        <a:lnSpc>
                          <a:spcPct val="105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GUI testing, Regression testing, Backend testing</a:t>
                      </a:r>
                    </a:p>
                  </a:txBody>
                  <a:tcPr marL="68580" marR="68580" marT="0" marB="0"/>
                </a:tc>
                <a:extLst>
                  <a:ext uri="{0D108BD9-81ED-4DB2-BD59-A6C34878D82A}">
                    <a16:rowId xmlns:a16="http://schemas.microsoft.com/office/drawing/2014/main" val="2587426386"/>
                  </a:ext>
                </a:extLst>
              </a:tr>
              <a:tr h="1358783">
                <a:tc>
                  <a:txBody>
                    <a:bodyPr/>
                    <a:lstStyle/>
                    <a:p>
                      <a:pPr>
                        <a:lnSpc>
                          <a:spcPct val="105000"/>
                        </a:lnSpc>
                        <a:spcAft>
                          <a:spcPts val="800"/>
                        </a:spcAft>
                      </a:pPr>
                      <a:r>
                        <a:rPr lang="en-IN" sz="3200">
                          <a:effectLst/>
                          <a:latin typeface="Calibri" panose="020F0502020204030204" pitchFamily="34" charset="0"/>
                          <a:ea typeface="Calibri" panose="020F0502020204030204" pitchFamily="34" charset="0"/>
                          <a:cs typeface="Times New Roman" panose="02020603050405020304" pitchFamily="18" charset="0"/>
                        </a:rPr>
                        <a:t>Non-functional requirements </a:t>
                      </a:r>
                    </a:p>
                  </a:txBody>
                  <a:tcPr marL="68580" marR="68580" marT="0" marB="0"/>
                </a:tc>
                <a:tc>
                  <a:txBody>
                    <a:bodyPr/>
                    <a:lstStyle/>
                    <a:p>
                      <a:pPr>
                        <a:lnSpc>
                          <a:spcPct val="105000"/>
                        </a:lnSpc>
                        <a:spcAft>
                          <a:spcPts val="800"/>
                        </a:spcAft>
                      </a:pPr>
                      <a:r>
                        <a:rPr lang="en-IN" sz="3200">
                          <a:effectLst/>
                          <a:latin typeface="Calibri" panose="020F0502020204030204" pitchFamily="34" charset="0"/>
                          <a:ea typeface="Calibri" panose="020F0502020204030204" pitchFamily="34" charset="0"/>
                          <a:cs typeface="Times New Roman" panose="02020603050405020304" pitchFamily="18" charset="0"/>
                        </a:rPr>
                        <a:t>manual</a:t>
                      </a:r>
                    </a:p>
                  </a:txBody>
                  <a:tcPr marL="68580" marR="68580" marT="0" marB="0"/>
                </a:tc>
                <a:tc>
                  <a:txBody>
                    <a:bodyPr/>
                    <a:lstStyle/>
                    <a:p>
                      <a:pPr>
                        <a:lnSpc>
                          <a:spcPct val="105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Performance  testing</a:t>
                      </a:r>
                    </a:p>
                  </a:txBody>
                  <a:tcPr marL="68580" marR="68580" marT="0" marB="0"/>
                </a:tc>
                <a:extLst>
                  <a:ext uri="{0D108BD9-81ED-4DB2-BD59-A6C34878D82A}">
                    <a16:rowId xmlns:a16="http://schemas.microsoft.com/office/drawing/2014/main" val="3911576074"/>
                  </a:ext>
                </a:extLst>
              </a:tr>
            </a:tbl>
          </a:graphicData>
        </a:graphic>
      </p:graphicFrame>
      <p:pic>
        <p:nvPicPr>
          <p:cNvPr id="6" name="Picture 2" descr="SRM Logo - LogoDix">
            <a:extLst>
              <a:ext uri="{FF2B5EF4-FFF2-40B4-BE49-F238E27FC236}">
                <a16:creationId xmlns:a16="http://schemas.microsoft.com/office/drawing/2014/main" id="{E2B7565F-0556-49B8-AE59-E23E7E0B1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15" y="242093"/>
            <a:ext cx="2214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9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A98FA-BC5E-42F0-8B49-16CB1C33B1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itle 2">
            <a:extLst>
              <a:ext uri="{FF2B5EF4-FFF2-40B4-BE49-F238E27FC236}">
                <a16:creationId xmlns:a16="http://schemas.microsoft.com/office/drawing/2014/main" id="{650A00F1-90B9-409E-9DAF-15C12A8D294C}"/>
              </a:ext>
            </a:extLst>
          </p:cNvPr>
          <p:cNvSpPr>
            <a:spLocks noGrp="1"/>
          </p:cNvSpPr>
          <p:nvPr>
            <p:ph type="title"/>
          </p:nvPr>
        </p:nvSpPr>
        <p:spPr>
          <a:xfrm>
            <a:off x="420914" y="283030"/>
            <a:ext cx="4949372" cy="1554914"/>
          </a:xfrm>
        </p:spPr>
        <p:txBody>
          <a:bodyPr/>
          <a:lstStyle/>
          <a:p>
            <a:r>
              <a:rPr lang="en-IN" dirty="0"/>
              <a:t>Test deliverables:</a:t>
            </a:r>
          </a:p>
        </p:txBody>
      </p:sp>
      <p:sp>
        <p:nvSpPr>
          <p:cNvPr id="4" name="Text Placeholder 3">
            <a:extLst>
              <a:ext uri="{FF2B5EF4-FFF2-40B4-BE49-F238E27FC236}">
                <a16:creationId xmlns:a16="http://schemas.microsoft.com/office/drawing/2014/main" id="{0D28C6A1-869E-4FF9-A184-FDAA0E02D1CF}"/>
              </a:ext>
            </a:extLst>
          </p:cNvPr>
          <p:cNvSpPr>
            <a:spLocks noGrp="1"/>
          </p:cNvSpPr>
          <p:nvPr>
            <p:ph type="body" sz="half" idx="2"/>
          </p:nvPr>
        </p:nvSpPr>
        <p:spPr>
          <a:xfrm>
            <a:off x="839788" y="2130499"/>
            <a:ext cx="4530498" cy="4444471"/>
          </a:xfrm>
        </p:spPr>
        <p:txBody>
          <a:bodyPr>
            <a:normAutofit lnSpcReduction="10000"/>
          </a:bodyPr>
          <a:lstStyle/>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plan</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strategy</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Bug report</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execution report</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summary</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User guide</a:t>
            </a:r>
          </a:p>
          <a:p>
            <a:pPr marL="342900" lvl="0" indent="-342900">
              <a:lnSpc>
                <a:spcPct val="105000"/>
              </a:lnSpc>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Installation and configuration guide</a:t>
            </a:r>
          </a:p>
          <a:p>
            <a:pPr marL="342900" lvl="0" indent="-342900">
              <a:lnSpc>
                <a:spcPct val="105000"/>
              </a:lnSpc>
              <a:spcAft>
                <a:spcPts val="800"/>
              </a:spcAft>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Release note</a:t>
            </a:r>
          </a:p>
          <a:p>
            <a:endParaRPr lang="en-IN" dirty="0"/>
          </a:p>
        </p:txBody>
      </p:sp>
      <p:pic>
        <p:nvPicPr>
          <p:cNvPr id="7" name="Picture Placeholder 6">
            <a:extLst>
              <a:ext uri="{FF2B5EF4-FFF2-40B4-BE49-F238E27FC236}">
                <a16:creationId xmlns:a16="http://schemas.microsoft.com/office/drawing/2014/main" id="{FEAD78FA-0E8D-4FE4-929B-8CD4AD569F70}"/>
              </a:ext>
            </a:extLst>
          </p:cNvPr>
          <p:cNvPicPr>
            <a:picLocks noGrp="1" noChangeAspect="1"/>
          </p:cNvPicPr>
          <p:nvPr>
            <p:ph type="pic" idx="1"/>
          </p:nvPr>
        </p:nvPicPr>
        <p:blipFill>
          <a:blip r:embed="rId2"/>
          <a:srcRect l="24967" r="24967"/>
          <a:stretch>
            <a:fillRect/>
          </a:stretch>
        </p:blipFill>
        <p:spPr/>
      </p:pic>
      <p:pic>
        <p:nvPicPr>
          <p:cNvPr id="6" name="Picture 2" descr="SRM Logo - LogoDix">
            <a:extLst>
              <a:ext uri="{FF2B5EF4-FFF2-40B4-BE49-F238E27FC236}">
                <a16:creationId xmlns:a16="http://schemas.microsoft.com/office/drawing/2014/main" id="{CC42FB18-B80A-4149-9AF4-4F05D7FD8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97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7337EA-D217-4BA4-8E2C-2139C560EC08}"/>
              </a:ext>
            </a:extLst>
          </p:cNvPr>
          <p:cNvSpPr txBox="1"/>
          <p:nvPr/>
        </p:nvSpPr>
        <p:spPr>
          <a:xfrm>
            <a:off x="816746" y="745724"/>
            <a:ext cx="10608815" cy="1969770"/>
          </a:xfrm>
          <a:prstGeom prst="rect">
            <a:avLst/>
          </a:prstGeom>
          <a:noFill/>
        </p:spPr>
        <p:txBody>
          <a:bodyPr wrap="square" rtlCol="0">
            <a:spAutoFit/>
          </a:bodyPr>
          <a:lstStyle/>
          <a:p>
            <a:r>
              <a:rPr lang="en-US" sz="2400" dirty="0">
                <a:solidFill>
                  <a:srgbClr val="7030A0"/>
                </a:solidFill>
                <a:latin typeface="Algerian" panose="04020705040A02060702" pitchFamily="82" charset="0"/>
                <a:cs typeface="Times New Roman" panose="02020603050405020304" pitchFamily="18" charset="0"/>
              </a:rPr>
              <a:t>STEP-2</a:t>
            </a:r>
          </a:p>
          <a:p>
            <a:r>
              <a:rPr lang="en-US" sz="2000" dirty="0">
                <a:solidFill>
                  <a:srgbClr val="00B0F0"/>
                </a:solidFill>
                <a:latin typeface="Times New Roman" panose="02020603050405020304" pitchFamily="18" charset="0"/>
                <a:cs typeface="Times New Roman" panose="02020603050405020304" pitchFamily="18" charset="0"/>
              </a:rPr>
              <a:t>Ticket Buying: </a:t>
            </a:r>
            <a:r>
              <a:rPr lang="en-US" sz="2000" dirty="0">
                <a:latin typeface="Times New Roman" panose="02020603050405020304" pitchFamily="18" charset="0"/>
                <a:cs typeface="Times New Roman" panose="02020603050405020304" pitchFamily="18" charset="0"/>
              </a:rPr>
              <a:t>Once the user has successfully login, then he can book the ticket by selecting the source station, destination station and number of tickets required. The cost of booked tickets will be displayed below when user click on submit button the amount will be deducted from user railway wallet and ticket will be generated.</a:t>
            </a:r>
          </a:p>
          <a:p>
            <a:endParaRPr lang="en-IN" dirty="0"/>
          </a:p>
        </p:txBody>
      </p:sp>
      <p:pic>
        <p:nvPicPr>
          <p:cNvPr id="5" name="Picture 4">
            <a:extLst>
              <a:ext uri="{FF2B5EF4-FFF2-40B4-BE49-F238E27FC236}">
                <a16:creationId xmlns:a16="http://schemas.microsoft.com/office/drawing/2014/main" id="{F0C0F738-582F-4FCC-9CF3-4118C6D77EB0}"/>
              </a:ext>
            </a:extLst>
          </p:cNvPr>
          <p:cNvPicPr/>
          <p:nvPr/>
        </p:nvPicPr>
        <p:blipFill rotWithShape="1">
          <a:blip r:embed="rId2">
            <a:extLst>
              <a:ext uri="{28A0092B-C50C-407E-A947-70E740481C1C}">
                <a14:useLocalDpi xmlns:a14="http://schemas.microsoft.com/office/drawing/2010/main" val="0"/>
              </a:ext>
            </a:extLst>
          </a:blip>
          <a:srcRect l="12821" t="21664" r="53044" b="19897"/>
          <a:stretch/>
        </p:blipFill>
        <p:spPr bwMode="auto">
          <a:xfrm>
            <a:off x="5788241" y="2279182"/>
            <a:ext cx="6010182" cy="4095982"/>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53028705-FE12-45C2-ACA2-E6C36732E926}"/>
              </a:ext>
            </a:extLst>
          </p:cNvPr>
          <p:cNvSpPr/>
          <p:nvPr/>
        </p:nvSpPr>
        <p:spPr>
          <a:xfrm>
            <a:off x="3062796" y="3710866"/>
            <a:ext cx="2725445" cy="1091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9AC5E6B4-B624-473D-A1C9-9AD60A30331C}"/>
              </a:ext>
            </a:extLst>
          </p:cNvPr>
          <p:cNvSpPr/>
          <p:nvPr/>
        </p:nvSpPr>
        <p:spPr>
          <a:xfrm>
            <a:off x="393577" y="2856072"/>
            <a:ext cx="3006570" cy="2367817"/>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BB6AB46-7F62-40FC-B743-DDC25490EC15}"/>
              </a:ext>
            </a:extLst>
          </p:cNvPr>
          <p:cNvSpPr txBox="1"/>
          <p:nvPr/>
        </p:nvSpPr>
        <p:spPr>
          <a:xfrm flipH="1">
            <a:off x="1420904" y="3865508"/>
            <a:ext cx="1392464" cy="923330"/>
          </a:xfrm>
          <a:prstGeom prst="rect">
            <a:avLst/>
          </a:prstGeom>
          <a:noFill/>
        </p:spPr>
        <p:txBody>
          <a:bodyPr wrap="square" rtlCol="0">
            <a:spAutoFit/>
          </a:bodyPr>
          <a:lstStyle/>
          <a:p>
            <a:r>
              <a:rPr lang="en-US" dirty="0">
                <a:latin typeface="Arial Black" panose="020B0A04020102020204" pitchFamily="34" charset="0"/>
              </a:rPr>
              <a:t>Booking Ticket</a:t>
            </a:r>
          </a:p>
          <a:p>
            <a:endParaRPr lang="en-IN" dirty="0"/>
          </a:p>
        </p:txBody>
      </p:sp>
      <p:pic>
        <p:nvPicPr>
          <p:cNvPr id="8" name="Picture 2" descr="SRM Logo - LogoDix">
            <a:extLst>
              <a:ext uri="{FF2B5EF4-FFF2-40B4-BE49-F238E27FC236}">
                <a16:creationId xmlns:a16="http://schemas.microsoft.com/office/drawing/2014/main" id="{744D0A08-DF11-4B23-9CDC-A3965DBED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70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F37DD-902F-492A-B1BE-00CDB3F80F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itle 2">
            <a:extLst>
              <a:ext uri="{FF2B5EF4-FFF2-40B4-BE49-F238E27FC236}">
                <a16:creationId xmlns:a16="http://schemas.microsoft.com/office/drawing/2014/main" id="{F420C02C-433E-4E56-B24F-68002921A0B1}"/>
              </a:ext>
            </a:extLst>
          </p:cNvPr>
          <p:cNvSpPr>
            <a:spLocks noGrp="1"/>
          </p:cNvSpPr>
          <p:nvPr>
            <p:ph type="title"/>
          </p:nvPr>
        </p:nvSpPr>
        <p:spPr/>
        <p:txBody>
          <a:bodyPr>
            <a:normAutofit fontScale="90000"/>
          </a:bodyPr>
          <a:lstStyle/>
          <a:p>
            <a:r>
              <a:rPr lang="en-US" dirty="0"/>
              <a:t>TEST CASE:</a:t>
            </a:r>
            <a:br>
              <a:rPr lang="en-US" sz="1400" dirty="0"/>
            </a:br>
            <a:br>
              <a:rPr lang="en-US" dirty="0"/>
            </a:br>
            <a:r>
              <a:rPr lang="en-US" sz="2800" dirty="0"/>
              <a:t>Functional test cases:</a:t>
            </a:r>
            <a:endParaRPr lang="en-IN" sz="2800" dirty="0"/>
          </a:p>
        </p:txBody>
      </p:sp>
      <p:graphicFrame>
        <p:nvGraphicFramePr>
          <p:cNvPr id="5" name="Table 5">
            <a:extLst>
              <a:ext uri="{FF2B5EF4-FFF2-40B4-BE49-F238E27FC236}">
                <a16:creationId xmlns:a16="http://schemas.microsoft.com/office/drawing/2014/main" id="{FAD33EB7-4CBD-413A-A821-53323AA2F8D0}"/>
              </a:ext>
            </a:extLst>
          </p:cNvPr>
          <p:cNvGraphicFramePr>
            <a:graphicFrameLocks noGrp="1"/>
          </p:cNvGraphicFramePr>
          <p:nvPr>
            <p:ph idx="1"/>
          </p:nvPr>
        </p:nvGraphicFramePr>
        <p:xfrm>
          <a:off x="522514" y="2133601"/>
          <a:ext cx="10831288" cy="4492401"/>
        </p:xfrm>
        <a:graphic>
          <a:graphicData uri="http://schemas.openxmlformats.org/drawingml/2006/table">
            <a:tbl>
              <a:tblPr firstRow="1" bandRow="1">
                <a:tableStyleId>{9DCAF9ED-07DC-4A11-8D7F-57B35C25682E}</a:tableStyleId>
              </a:tblPr>
              <a:tblGrid>
                <a:gridCol w="1353911">
                  <a:extLst>
                    <a:ext uri="{9D8B030D-6E8A-4147-A177-3AD203B41FA5}">
                      <a16:colId xmlns:a16="http://schemas.microsoft.com/office/drawing/2014/main" val="4235423573"/>
                    </a:ext>
                  </a:extLst>
                </a:gridCol>
                <a:gridCol w="1353911">
                  <a:extLst>
                    <a:ext uri="{9D8B030D-6E8A-4147-A177-3AD203B41FA5}">
                      <a16:colId xmlns:a16="http://schemas.microsoft.com/office/drawing/2014/main" val="2029301957"/>
                    </a:ext>
                  </a:extLst>
                </a:gridCol>
                <a:gridCol w="1353911">
                  <a:extLst>
                    <a:ext uri="{9D8B030D-6E8A-4147-A177-3AD203B41FA5}">
                      <a16:colId xmlns:a16="http://schemas.microsoft.com/office/drawing/2014/main" val="1773187584"/>
                    </a:ext>
                  </a:extLst>
                </a:gridCol>
                <a:gridCol w="1353911">
                  <a:extLst>
                    <a:ext uri="{9D8B030D-6E8A-4147-A177-3AD203B41FA5}">
                      <a16:colId xmlns:a16="http://schemas.microsoft.com/office/drawing/2014/main" val="1284940517"/>
                    </a:ext>
                  </a:extLst>
                </a:gridCol>
                <a:gridCol w="1353911">
                  <a:extLst>
                    <a:ext uri="{9D8B030D-6E8A-4147-A177-3AD203B41FA5}">
                      <a16:colId xmlns:a16="http://schemas.microsoft.com/office/drawing/2014/main" val="1398606582"/>
                    </a:ext>
                  </a:extLst>
                </a:gridCol>
                <a:gridCol w="1353911">
                  <a:extLst>
                    <a:ext uri="{9D8B030D-6E8A-4147-A177-3AD203B41FA5}">
                      <a16:colId xmlns:a16="http://schemas.microsoft.com/office/drawing/2014/main" val="373440577"/>
                    </a:ext>
                  </a:extLst>
                </a:gridCol>
                <a:gridCol w="1353911">
                  <a:extLst>
                    <a:ext uri="{9D8B030D-6E8A-4147-A177-3AD203B41FA5}">
                      <a16:colId xmlns:a16="http://schemas.microsoft.com/office/drawing/2014/main" val="2129543159"/>
                    </a:ext>
                  </a:extLst>
                </a:gridCol>
                <a:gridCol w="1353911">
                  <a:extLst>
                    <a:ext uri="{9D8B030D-6E8A-4147-A177-3AD203B41FA5}">
                      <a16:colId xmlns:a16="http://schemas.microsoft.com/office/drawing/2014/main" val="4089101937"/>
                    </a:ext>
                  </a:extLst>
                </a:gridCol>
              </a:tblGrid>
              <a:tr h="677829">
                <a:tc>
                  <a:txBody>
                    <a:bodyPr/>
                    <a:lstStyle/>
                    <a:p>
                      <a:pPr>
                        <a:lnSpc>
                          <a:spcPct val="105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Test ID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 scenario</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 case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Execution steps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Expected outcome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Actual outcome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remarks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5402285"/>
                  </a:ext>
                </a:extLst>
              </a:tr>
              <a:tr h="1408988">
                <a:tc>
                  <a:txBody>
                    <a:bodyPr/>
                    <a:lstStyle/>
                    <a:p>
                      <a:pPr>
                        <a:lnSpc>
                          <a:spcPct val="105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#FT1</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Verifying data</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Accept valid names and numbers</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User needs to enter the data in each module</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matched</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matched</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Pass </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extLst>
                  <a:ext uri="{0D108BD9-81ED-4DB2-BD59-A6C34878D82A}">
                    <a16:rowId xmlns:a16="http://schemas.microsoft.com/office/drawing/2014/main" val="907061752"/>
                  </a:ext>
                </a:extLst>
              </a:tr>
              <a:tr h="1977182">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#FT2</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Data stored in sqlite</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Verification</a:t>
                      </a:r>
                    </a:p>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of stations</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Need to save the correct station names by default type</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matched</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matched</a:t>
                      </a:r>
                    </a:p>
                  </a:txBody>
                  <a:tcPr marL="68580" marR="68580" marT="0" marB="0"/>
                </a:tc>
                <a:tc>
                  <a:txBody>
                    <a:bodyPr/>
                    <a:lstStyle/>
                    <a:p>
                      <a:pPr>
                        <a:lnSpc>
                          <a:spcPct val="105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Pass </a:t>
                      </a:r>
                    </a:p>
                  </a:txBody>
                  <a:tcPr marL="68580" marR="68580" marT="0" marB="0"/>
                </a:tc>
                <a:tc>
                  <a:txBody>
                    <a:bodyPr/>
                    <a:lstStyle/>
                    <a:p>
                      <a:pPr>
                        <a:lnSpc>
                          <a:spcPct val="105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extLst>
                  <a:ext uri="{0D108BD9-81ED-4DB2-BD59-A6C34878D82A}">
                    <a16:rowId xmlns:a16="http://schemas.microsoft.com/office/drawing/2014/main" val="3162435843"/>
                  </a:ext>
                </a:extLst>
              </a:tr>
            </a:tbl>
          </a:graphicData>
        </a:graphic>
      </p:graphicFrame>
      <p:pic>
        <p:nvPicPr>
          <p:cNvPr id="6" name="Picture 2" descr="SRM Logo - LogoDix">
            <a:extLst>
              <a:ext uri="{FF2B5EF4-FFF2-40B4-BE49-F238E27FC236}">
                <a16:creationId xmlns:a16="http://schemas.microsoft.com/office/drawing/2014/main" id="{CA41EFF0-923F-4EFE-9A54-164B9B2F5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57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321545-A01E-449F-903C-A3ABF202576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graphicFrame>
        <p:nvGraphicFramePr>
          <p:cNvPr id="5" name="Table 5">
            <a:extLst>
              <a:ext uri="{FF2B5EF4-FFF2-40B4-BE49-F238E27FC236}">
                <a16:creationId xmlns:a16="http://schemas.microsoft.com/office/drawing/2014/main" id="{DB8A255C-2C1E-4CDD-83E5-723BDC690E2A}"/>
              </a:ext>
            </a:extLst>
          </p:cNvPr>
          <p:cNvGraphicFramePr>
            <a:graphicFrameLocks noGrp="1"/>
          </p:cNvGraphicFramePr>
          <p:nvPr>
            <p:ph idx="1"/>
            <p:extLst>
              <p:ext uri="{D42A27DB-BD31-4B8C-83A1-F6EECF244321}">
                <p14:modId xmlns:p14="http://schemas.microsoft.com/office/powerpoint/2010/main" val="439776206"/>
              </p:ext>
            </p:extLst>
          </p:nvPr>
        </p:nvGraphicFramePr>
        <p:xfrm>
          <a:off x="391886" y="883921"/>
          <a:ext cx="10961912" cy="5628639"/>
        </p:xfrm>
        <a:graphic>
          <a:graphicData uri="http://schemas.openxmlformats.org/drawingml/2006/table">
            <a:tbl>
              <a:tblPr firstRow="1" bandRow="1">
                <a:tableStyleId>{9DCAF9ED-07DC-4A11-8D7F-57B35C25682E}</a:tableStyleId>
              </a:tblPr>
              <a:tblGrid>
                <a:gridCol w="1370239">
                  <a:extLst>
                    <a:ext uri="{9D8B030D-6E8A-4147-A177-3AD203B41FA5}">
                      <a16:colId xmlns:a16="http://schemas.microsoft.com/office/drawing/2014/main" val="1545405316"/>
                    </a:ext>
                  </a:extLst>
                </a:gridCol>
                <a:gridCol w="1370239">
                  <a:extLst>
                    <a:ext uri="{9D8B030D-6E8A-4147-A177-3AD203B41FA5}">
                      <a16:colId xmlns:a16="http://schemas.microsoft.com/office/drawing/2014/main" val="376025223"/>
                    </a:ext>
                  </a:extLst>
                </a:gridCol>
                <a:gridCol w="1370239">
                  <a:extLst>
                    <a:ext uri="{9D8B030D-6E8A-4147-A177-3AD203B41FA5}">
                      <a16:colId xmlns:a16="http://schemas.microsoft.com/office/drawing/2014/main" val="751603534"/>
                    </a:ext>
                  </a:extLst>
                </a:gridCol>
                <a:gridCol w="1370239">
                  <a:extLst>
                    <a:ext uri="{9D8B030D-6E8A-4147-A177-3AD203B41FA5}">
                      <a16:colId xmlns:a16="http://schemas.microsoft.com/office/drawing/2014/main" val="2449452438"/>
                    </a:ext>
                  </a:extLst>
                </a:gridCol>
                <a:gridCol w="1370239">
                  <a:extLst>
                    <a:ext uri="{9D8B030D-6E8A-4147-A177-3AD203B41FA5}">
                      <a16:colId xmlns:a16="http://schemas.microsoft.com/office/drawing/2014/main" val="1976023480"/>
                    </a:ext>
                  </a:extLst>
                </a:gridCol>
                <a:gridCol w="1370239">
                  <a:extLst>
                    <a:ext uri="{9D8B030D-6E8A-4147-A177-3AD203B41FA5}">
                      <a16:colId xmlns:a16="http://schemas.microsoft.com/office/drawing/2014/main" val="3718626079"/>
                    </a:ext>
                  </a:extLst>
                </a:gridCol>
                <a:gridCol w="1370239">
                  <a:extLst>
                    <a:ext uri="{9D8B030D-6E8A-4147-A177-3AD203B41FA5}">
                      <a16:colId xmlns:a16="http://schemas.microsoft.com/office/drawing/2014/main" val="1919130063"/>
                    </a:ext>
                  </a:extLst>
                </a:gridCol>
                <a:gridCol w="1370239">
                  <a:extLst>
                    <a:ext uri="{9D8B030D-6E8A-4147-A177-3AD203B41FA5}">
                      <a16:colId xmlns:a16="http://schemas.microsoft.com/office/drawing/2014/main" val="2743286905"/>
                    </a:ext>
                  </a:extLst>
                </a:gridCol>
              </a:tblGrid>
              <a:tr h="794703">
                <a:tc>
                  <a:txBody>
                    <a:bodyPr/>
                    <a:lstStyle/>
                    <a:p>
                      <a:pPr>
                        <a:lnSpc>
                          <a:spcPct val="105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Test 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 scenario</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 case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Execution steps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Expected outcome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Actual outcome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remarks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5831652"/>
                  </a:ext>
                </a:extLst>
              </a:tr>
              <a:tr h="2416968">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#FT3</a:t>
                      </a:r>
                    </a:p>
                  </a:txBody>
                  <a:tcPr marL="68580" marR="68580" marT="0" marB="0"/>
                </a:tc>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Login credentials</a:t>
                      </a:r>
                    </a:p>
                  </a:txBody>
                  <a:tcPr marL="68580" marR="68580" marT="0" marB="0"/>
                </a:tc>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Accept username and password</a:t>
                      </a:r>
                    </a:p>
                  </a:txBody>
                  <a:tcPr marL="68580" marR="68580" marT="0" marB="0"/>
                </a:tc>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User needs to enter the data in given entries</a:t>
                      </a:r>
                    </a:p>
                  </a:txBody>
                  <a:tcPr marL="68580" marR="68580" marT="0" marB="0"/>
                </a:tc>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Logged in and dashboard will appear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Logged in and dashboard will appear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Pass </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extLst>
                  <a:ext uri="{0D108BD9-81ED-4DB2-BD59-A6C34878D82A}">
                    <a16:rowId xmlns:a16="http://schemas.microsoft.com/office/drawing/2014/main" val="1282233981"/>
                  </a:ext>
                </a:extLst>
              </a:tr>
              <a:tr h="2416968">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#FT4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Netbanking</a:t>
                      </a:r>
                      <a:r>
                        <a:rPr lang="en-IN" sz="2400" dirty="0">
                          <a:effectLst/>
                          <a:latin typeface="Calibri" panose="020F0502020204030204" pitchFamily="34" charset="0"/>
                          <a:ea typeface="Calibri" panose="020F0502020204030204" pitchFamily="34" charset="0"/>
                          <a:cs typeface="Times New Roman" panose="02020603050405020304" pitchFamily="18" charset="0"/>
                        </a:rPr>
                        <a:t> payment</a:t>
                      </a:r>
                    </a:p>
                  </a:txBody>
                  <a:tcPr marL="68580" marR="68580" marT="0" marB="0"/>
                </a:tc>
                <a:tc>
                  <a:txBody>
                    <a:bodyPr/>
                    <a:lstStyle/>
                    <a:p>
                      <a:pPr>
                        <a:lnSpc>
                          <a:spcPct val="105000"/>
                        </a:lnSpc>
                        <a:spcAft>
                          <a:spcPts val="800"/>
                        </a:spcAft>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Acceping</a:t>
                      </a:r>
                      <a:r>
                        <a:rPr lang="en-IN" sz="2400" dirty="0">
                          <a:effectLst/>
                          <a:latin typeface="Calibri" panose="020F0502020204030204" pitchFamily="34" charset="0"/>
                          <a:ea typeface="Calibri" panose="020F0502020204030204" pitchFamily="34" charset="0"/>
                          <a:cs typeface="Times New Roman" panose="02020603050405020304" pitchFamily="18" charset="0"/>
                        </a:rPr>
                        <a:t> username and password</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User needs to enter the data in given entries</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Logged in to the bank server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Logged in to the bank server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Pass </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extLst>
                  <a:ext uri="{0D108BD9-81ED-4DB2-BD59-A6C34878D82A}">
                    <a16:rowId xmlns:a16="http://schemas.microsoft.com/office/drawing/2014/main" val="3659443248"/>
                  </a:ext>
                </a:extLst>
              </a:tr>
            </a:tbl>
          </a:graphicData>
        </a:graphic>
      </p:graphicFrame>
      <p:pic>
        <p:nvPicPr>
          <p:cNvPr id="6" name="Picture 2" descr="SRM Logo - LogoDix">
            <a:extLst>
              <a:ext uri="{FF2B5EF4-FFF2-40B4-BE49-F238E27FC236}">
                <a16:creationId xmlns:a16="http://schemas.microsoft.com/office/drawing/2014/main" id="{585B20DD-B73E-47DD-AB4F-894C61ACD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167" y="-134096"/>
            <a:ext cx="2187990" cy="124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049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1D3693-2474-42B8-B184-5516E02787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itle 2">
            <a:extLst>
              <a:ext uri="{FF2B5EF4-FFF2-40B4-BE49-F238E27FC236}">
                <a16:creationId xmlns:a16="http://schemas.microsoft.com/office/drawing/2014/main" id="{A2068CAC-7EDA-43DB-A2AA-C9361E228636}"/>
              </a:ext>
            </a:extLst>
          </p:cNvPr>
          <p:cNvSpPr>
            <a:spLocks noGrp="1"/>
          </p:cNvSpPr>
          <p:nvPr>
            <p:ph type="title"/>
          </p:nvPr>
        </p:nvSpPr>
        <p:spPr/>
        <p:txBody>
          <a:bodyPr/>
          <a:lstStyle/>
          <a:p>
            <a:r>
              <a:rPr lang="en-IN" dirty="0"/>
              <a:t>Non functional test case:</a:t>
            </a:r>
          </a:p>
        </p:txBody>
      </p:sp>
      <p:graphicFrame>
        <p:nvGraphicFramePr>
          <p:cNvPr id="5" name="Table 5">
            <a:extLst>
              <a:ext uri="{FF2B5EF4-FFF2-40B4-BE49-F238E27FC236}">
                <a16:creationId xmlns:a16="http://schemas.microsoft.com/office/drawing/2014/main" id="{692F1FA8-301F-4799-92BE-C1EFD9653E80}"/>
              </a:ext>
            </a:extLst>
          </p:cNvPr>
          <p:cNvGraphicFramePr>
            <a:graphicFrameLocks noGrp="1"/>
          </p:cNvGraphicFramePr>
          <p:nvPr>
            <p:ph idx="1"/>
            <p:extLst>
              <p:ext uri="{D42A27DB-BD31-4B8C-83A1-F6EECF244321}">
                <p14:modId xmlns:p14="http://schemas.microsoft.com/office/powerpoint/2010/main" val="3179043018"/>
              </p:ext>
            </p:extLst>
          </p:nvPr>
        </p:nvGraphicFramePr>
        <p:xfrm>
          <a:off x="822944" y="1880347"/>
          <a:ext cx="10515600" cy="4885778"/>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680842159"/>
                    </a:ext>
                  </a:extLst>
                </a:gridCol>
                <a:gridCol w="1314450">
                  <a:extLst>
                    <a:ext uri="{9D8B030D-6E8A-4147-A177-3AD203B41FA5}">
                      <a16:colId xmlns:a16="http://schemas.microsoft.com/office/drawing/2014/main" val="3452236594"/>
                    </a:ext>
                  </a:extLst>
                </a:gridCol>
                <a:gridCol w="1237422">
                  <a:extLst>
                    <a:ext uri="{9D8B030D-6E8A-4147-A177-3AD203B41FA5}">
                      <a16:colId xmlns:a16="http://schemas.microsoft.com/office/drawing/2014/main" val="3226526949"/>
                    </a:ext>
                  </a:extLst>
                </a:gridCol>
                <a:gridCol w="1391478">
                  <a:extLst>
                    <a:ext uri="{9D8B030D-6E8A-4147-A177-3AD203B41FA5}">
                      <a16:colId xmlns:a16="http://schemas.microsoft.com/office/drawing/2014/main" val="3626730963"/>
                    </a:ext>
                  </a:extLst>
                </a:gridCol>
                <a:gridCol w="1470991">
                  <a:extLst>
                    <a:ext uri="{9D8B030D-6E8A-4147-A177-3AD203B41FA5}">
                      <a16:colId xmlns:a16="http://schemas.microsoft.com/office/drawing/2014/main" val="599340290"/>
                    </a:ext>
                  </a:extLst>
                </a:gridCol>
                <a:gridCol w="1484244">
                  <a:extLst>
                    <a:ext uri="{9D8B030D-6E8A-4147-A177-3AD203B41FA5}">
                      <a16:colId xmlns:a16="http://schemas.microsoft.com/office/drawing/2014/main" val="3599111459"/>
                    </a:ext>
                  </a:extLst>
                </a:gridCol>
                <a:gridCol w="1060174">
                  <a:extLst>
                    <a:ext uri="{9D8B030D-6E8A-4147-A177-3AD203B41FA5}">
                      <a16:colId xmlns:a16="http://schemas.microsoft.com/office/drawing/2014/main" val="80225854"/>
                    </a:ext>
                  </a:extLst>
                </a:gridCol>
                <a:gridCol w="1242391">
                  <a:extLst>
                    <a:ext uri="{9D8B030D-6E8A-4147-A177-3AD203B41FA5}">
                      <a16:colId xmlns:a16="http://schemas.microsoft.com/office/drawing/2014/main" val="1054638539"/>
                    </a:ext>
                  </a:extLst>
                </a:gridCol>
              </a:tblGrid>
              <a:tr h="1621995">
                <a:tc>
                  <a:txBody>
                    <a:bodyPr/>
                    <a:lstStyle/>
                    <a:p>
                      <a:pPr>
                        <a:lnSpc>
                          <a:spcPct val="105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Test 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scenario</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 case</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Execution steps</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Expected outcome</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Actual outcome</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remarks</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6758032"/>
                  </a:ext>
                </a:extLst>
              </a:tr>
              <a:tr h="3263783">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#NFT1</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Performance testing</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Time limit required</a:t>
                      </a:r>
                    </a:p>
                  </a:txBody>
                  <a:tcPr marL="68580" marR="68580" marT="0" marB="0"/>
                </a:tc>
                <a:tc>
                  <a: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time required to enter correct password is limit based</a:t>
                      </a:r>
                    </a:p>
                    <a:p>
                      <a:pPr>
                        <a:lnSpc>
                          <a:spcPct val="105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400">
                          <a:effectLst/>
                          <a:latin typeface="Calibri" panose="020F0502020204030204" pitchFamily="34" charset="0"/>
                          <a:ea typeface="Calibri" panose="020F0502020204030204" pitchFamily="34" charset="0"/>
                          <a:cs typeface="Times New Roman" panose="02020603050405020304" pitchFamily="18" charset="0"/>
                        </a:rPr>
                        <a:t>Logged in and dashboard will appear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Logged in and dashboard will appear</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Pass </a:t>
                      </a:r>
                    </a:p>
                  </a:txBody>
                  <a:tcPr marL="68580" marR="68580" marT="0" marB="0"/>
                </a:tc>
                <a:tc>
                  <a:txBody>
                    <a:bodyPr/>
                    <a:lstStyle/>
                    <a:p>
                      <a:pPr>
                        <a:lnSpc>
                          <a:spcPct val="105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extLst>
                  <a:ext uri="{0D108BD9-81ED-4DB2-BD59-A6C34878D82A}">
                    <a16:rowId xmlns:a16="http://schemas.microsoft.com/office/drawing/2014/main" val="2874784723"/>
                  </a:ext>
                </a:extLst>
              </a:tr>
            </a:tbl>
          </a:graphicData>
        </a:graphic>
      </p:graphicFrame>
      <p:pic>
        <p:nvPicPr>
          <p:cNvPr id="6" name="Picture 2" descr="SRM Logo - LogoDix">
            <a:extLst>
              <a:ext uri="{FF2B5EF4-FFF2-40B4-BE49-F238E27FC236}">
                <a16:creationId xmlns:a16="http://schemas.microsoft.com/office/drawing/2014/main" id="{B28176B1-FBC1-4A76-BFB6-32A5E4991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4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C51A6B-1AD5-4EBC-8919-D14A8239D0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itle 2">
            <a:extLst>
              <a:ext uri="{FF2B5EF4-FFF2-40B4-BE49-F238E27FC236}">
                <a16:creationId xmlns:a16="http://schemas.microsoft.com/office/drawing/2014/main" id="{C47E99B2-5AA3-481C-AB7D-5E851A2B8FFE}"/>
              </a:ext>
            </a:extLst>
          </p:cNvPr>
          <p:cNvSpPr>
            <a:spLocks noGrp="1"/>
          </p:cNvSpPr>
          <p:nvPr>
            <p:ph type="title"/>
          </p:nvPr>
        </p:nvSpPr>
        <p:spPr/>
        <p:txBody>
          <a:bodyPr/>
          <a:lstStyle/>
          <a:p>
            <a:r>
              <a:rPr lang="en-IN" dirty="0"/>
              <a:t>Test Report:-</a:t>
            </a:r>
          </a:p>
        </p:txBody>
      </p:sp>
      <p:graphicFrame>
        <p:nvGraphicFramePr>
          <p:cNvPr id="7" name="Table 7">
            <a:extLst>
              <a:ext uri="{FF2B5EF4-FFF2-40B4-BE49-F238E27FC236}">
                <a16:creationId xmlns:a16="http://schemas.microsoft.com/office/drawing/2014/main" id="{25B97ECA-48EB-4701-B1F0-59F3FBC37D18}"/>
              </a:ext>
            </a:extLst>
          </p:cNvPr>
          <p:cNvGraphicFramePr>
            <a:graphicFrameLocks noGrp="1"/>
          </p:cNvGraphicFramePr>
          <p:nvPr>
            <p:ph sz="half" idx="1"/>
          </p:nvPr>
        </p:nvGraphicFramePr>
        <p:xfrm>
          <a:off x="275771" y="2278063"/>
          <a:ext cx="5744025" cy="4089434"/>
        </p:xfrm>
        <a:graphic>
          <a:graphicData uri="http://schemas.openxmlformats.org/drawingml/2006/table">
            <a:tbl>
              <a:tblPr firstRow="1" bandRow="1">
                <a:tableStyleId>{9DCAF9ED-07DC-4A11-8D7F-57B35C25682E}</a:tableStyleId>
              </a:tblPr>
              <a:tblGrid>
                <a:gridCol w="1914675">
                  <a:extLst>
                    <a:ext uri="{9D8B030D-6E8A-4147-A177-3AD203B41FA5}">
                      <a16:colId xmlns:a16="http://schemas.microsoft.com/office/drawing/2014/main" val="2025918850"/>
                    </a:ext>
                  </a:extLst>
                </a:gridCol>
                <a:gridCol w="1914675">
                  <a:extLst>
                    <a:ext uri="{9D8B030D-6E8A-4147-A177-3AD203B41FA5}">
                      <a16:colId xmlns:a16="http://schemas.microsoft.com/office/drawing/2014/main" val="3032510203"/>
                    </a:ext>
                  </a:extLst>
                </a:gridCol>
                <a:gridCol w="1914675">
                  <a:extLst>
                    <a:ext uri="{9D8B030D-6E8A-4147-A177-3AD203B41FA5}">
                      <a16:colId xmlns:a16="http://schemas.microsoft.com/office/drawing/2014/main" val="3796600440"/>
                    </a:ext>
                  </a:extLst>
                </a:gridCol>
              </a:tblGrid>
              <a:tr h="667473">
                <a:tc>
                  <a:txBody>
                    <a:bodyPr/>
                    <a:lstStyle/>
                    <a:p>
                      <a:pPr>
                        <a:lnSpc>
                          <a:spcPct val="105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Category</a:t>
                      </a:r>
                    </a:p>
                  </a:txBody>
                  <a:tcPr marL="68580" marR="68580" marT="0" marB="0"/>
                </a:tc>
                <a:tc>
                  <a:txBody>
                    <a:bodyPr/>
                    <a:lstStyle/>
                    <a:p>
                      <a:pPr>
                        <a:lnSpc>
                          <a:spcPct val="105000"/>
                        </a:lnSpc>
                        <a:spcAft>
                          <a:spcPts val="800"/>
                        </a:spcAft>
                      </a:pPr>
                      <a:r>
                        <a:rPr lang="en-IN"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Progress</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822678"/>
                  </a:ext>
                </a:extLst>
              </a:tr>
              <a:tr h="1363145">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Functional Testing</a:t>
                      </a:r>
                    </a:p>
                  </a:txBody>
                  <a:tcPr marL="68580" marR="68580" marT="0" marB="0"/>
                </a:tc>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Completed</a:t>
                      </a:r>
                    </a:p>
                  </a:txBody>
                  <a:tcPr marL="68580" marR="68580" marT="0" marB="0"/>
                </a:tc>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extLst>
                  <a:ext uri="{0D108BD9-81ED-4DB2-BD59-A6C34878D82A}">
                    <a16:rowId xmlns:a16="http://schemas.microsoft.com/office/drawing/2014/main" val="2728772333"/>
                  </a:ext>
                </a:extLst>
              </a:tr>
              <a:tr h="2058816">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Non Functional Testing</a:t>
                      </a:r>
                    </a:p>
                  </a:txBody>
                  <a:tcPr marL="68580" marR="68580" marT="0" marB="0"/>
                </a:tc>
                <a:tc>
                  <a:txBody>
                    <a:bodyPr/>
                    <a:lstStyle/>
                    <a:p>
                      <a:pPr>
                        <a:lnSpc>
                          <a:spcPct val="105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Completed</a:t>
                      </a:r>
                    </a:p>
                  </a:txBody>
                  <a:tcPr marL="68580" marR="68580" marT="0" marB="0"/>
                </a:tc>
                <a:tc>
                  <a:txBody>
                    <a:bodyPr/>
                    <a:lstStyle/>
                    <a:p>
                      <a:pPr>
                        <a:lnSpc>
                          <a:spcPct val="105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extLst>
                  <a:ext uri="{0D108BD9-81ED-4DB2-BD59-A6C34878D82A}">
                    <a16:rowId xmlns:a16="http://schemas.microsoft.com/office/drawing/2014/main" val="645878945"/>
                  </a:ext>
                </a:extLst>
              </a:tr>
            </a:tbl>
          </a:graphicData>
        </a:graphic>
      </p:graphicFrame>
      <p:graphicFrame>
        <p:nvGraphicFramePr>
          <p:cNvPr id="8" name="Table 8">
            <a:extLst>
              <a:ext uri="{FF2B5EF4-FFF2-40B4-BE49-F238E27FC236}">
                <a16:creationId xmlns:a16="http://schemas.microsoft.com/office/drawing/2014/main" id="{C8321807-3B44-43EF-9D2A-07EE10714BBD}"/>
              </a:ext>
            </a:extLst>
          </p:cNvPr>
          <p:cNvGraphicFramePr>
            <a:graphicFrameLocks noGrp="1"/>
          </p:cNvGraphicFramePr>
          <p:nvPr>
            <p:ph sz="half" idx="2"/>
          </p:nvPr>
        </p:nvGraphicFramePr>
        <p:xfrm>
          <a:off x="6172204" y="2278063"/>
          <a:ext cx="5468253" cy="4089434"/>
        </p:xfrm>
        <a:graphic>
          <a:graphicData uri="http://schemas.openxmlformats.org/drawingml/2006/table">
            <a:tbl>
              <a:tblPr firstRow="1" bandRow="1">
                <a:tableStyleId>{9DCAF9ED-07DC-4A11-8D7F-57B35C25682E}</a:tableStyleId>
              </a:tblPr>
              <a:tblGrid>
                <a:gridCol w="1822751">
                  <a:extLst>
                    <a:ext uri="{9D8B030D-6E8A-4147-A177-3AD203B41FA5}">
                      <a16:colId xmlns:a16="http://schemas.microsoft.com/office/drawing/2014/main" val="2823818663"/>
                    </a:ext>
                  </a:extLst>
                </a:gridCol>
                <a:gridCol w="1822751">
                  <a:extLst>
                    <a:ext uri="{9D8B030D-6E8A-4147-A177-3AD203B41FA5}">
                      <a16:colId xmlns:a16="http://schemas.microsoft.com/office/drawing/2014/main" val="4100947889"/>
                    </a:ext>
                  </a:extLst>
                </a:gridCol>
                <a:gridCol w="1822751">
                  <a:extLst>
                    <a:ext uri="{9D8B030D-6E8A-4147-A177-3AD203B41FA5}">
                      <a16:colId xmlns:a16="http://schemas.microsoft.com/office/drawing/2014/main" val="1194689162"/>
                    </a:ext>
                  </a:extLst>
                </a:gridCol>
              </a:tblGrid>
              <a:tr h="1251233">
                <a:tc>
                  <a:txBody>
                    <a:bodyPr/>
                    <a:lstStyle/>
                    <a:p>
                      <a:pPr>
                        <a:lnSpc>
                          <a:spcPct val="105000"/>
                        </a:lnSpc>
                        <a:spcAft>
                          <a:spcPts val="800"/>
                        </a:spcAft>
                      </a:pPr>
                      <a:r>
                        <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Functional</a:t>
                      </a:r>
                    </a:p>
                  </a:txBody>
                  <a:tcPr marL="68580" marR="68580" marT="0" marB="0"/>
                </a:tc>
                <a:tc>
                  <a:txBody>
                    <a:bodyPr/>
                    <a:lstStyle/>
                    <a:p>
                      <a:pPr>
                        <a:lnSpc>
                          <a:spcPct val="105000"/>
                        </a:lnSpc>
                        <a:spcAft>
                          <a:spcPts val="800"/>
                        </a:spcAft>
                      </a:pPr>
                      <a:r>
                        <a:rPr lang="en-IN"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 case Coverage</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5000"/>
                        </a:lnSpc>
                        <a:spcAft>
                          <a:spcPts val="800"/>
                        </a:spcAft>
                      </a:pPr>
                      <a:r>
                        <a:rPr lang="en-IN" sz="2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4354563"/>
                  </a:ext>
                </a:extLst>
              </a:tr>
              <a:tr h="1251233">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Verifying data</a:t>
                      </a:r>
                    </a:p>
                  </a:txBody>
                  <a:tcPr marL="68580" marR="68580" marT="0" marB="0"/>
                </a:tc>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  100%</a:t>
                      </a:r>
                    </a:p>
                  </a:txBody>
                  <a:tcPr marL="68580" marR="68580" marT="0" marB="0"/>
                </a:tc>
                <a:tc>
                  <a:txBody>
                    <a:bodyPr/>
                    <a:lstStyle/>
                    <a:p>
                      <a:pPr>
                        <a:lnSpc>
                          <a:spcPct val="105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Completed</a:t>
                      </a:r>
                    </a:p>
                  </a:txBody>
                  <a:tcPr marL="68580" marR="68580" marT="0" marB="0"/>
                </a:tc>
                <a:extLst>
                  <a:ext uri="{0D108BD9-81ED-4DB2-BD59-A6C34878D82A}">
                    <a16:rowId xmlns:a16="http://schemas.microsoft.com/office/drawing/2014/main" val="2700467441"/>
                  </a:ext>
                </a:extLst>
              </a:tr>
              <a:tr h="1586968">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Verifying booked stations</a:t>
                      </a:r>
                    </a:p>
                  </a:txBody>
                  <a:tcPr marL="68580" marR="68580" marT="0" marB="0"/>
                </a:tc>
                <a:tc>
                  <a:txBody>
                    <a:bodyPr/>
                    <a:lstStyle/>
                    <a:p>
                      <a:pPr>
                        <a:lnSpc>
                          <a:spcPct val="105000"/>
                        </a:lnSpc>
                        <a:spcAft>
                          <a:spcPts val="800"/>
                        </a:spcAft>
                      </a:pPr>
                      <a:r>
                        <a:rPr lang="en-IN" sz="2800">
                          <a:effectLst/>
                          <a:latin typeface="Calibri" panose="020F0502020204030204" pitchFamily="34" charset="0"/>
                          <a:ea typeface="Calibri" panose="020F0502020204030204" pitchFamily="34" charset="0"/>
                          <a:cs typeface="Times New Roman" panose="02020603050405020304" pitchFamily="18" charset="0"/>
                        </a:rPr>
                        <a:t> 80%</a:t>
                      </a:r>
                    </a:p>
                  </a:txBody>
                  <a:tcPr marL="68580" marR="68580" marT="0" marB="0"/>
                </a:tc>
                <a:tc>
                  <a:txBody>
                    <a:bodyPr/>
                    <a:lstStyle/>
                    <a:p>
                      <a:pPr>
                        <a:lnSpc>
                          <a:spcPct val="105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tc>
                <a:extLst>
                  <a:ext uri="{0D108BD9-81ED-4DB2-BD59-A6C34878D82A}">
                    <a16:rowId xmlns:a16="http://schemas.microsoft.com/office/drawing/2014/main" val="1749846428"/>
                  </a:ext>
                </a:extLst>
              </a:tr>
            </a:tbl>
          </a:graphicData>
        </a:graphic>
      </p:graphicFrame>
      <p:pic>
        <p:nvPicPr>
          <p:cNvPr id="6" name="Picture 2" descr="SRM Logo - LogoDix">
            <a:extLst>
              <a:ext uri="{FF2B5EF4-FFF2-40B4-BE49-F238E27FC236}">
                <a16:creationId xmlns:a16="http://schemas.microsoft.com/office/drawing/2014/main" id="{5EBD6910-3DD8-49AE-AB78-BC5624C1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3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4DE88-339D-484F-85A4-F5ACEB7BB831}"/>
              </a:ext>
            </a:extLst>
          </p:cNvPr>
          <p:cNvPicPr>
            <a:picLocks noChangeAspect="1"/>
          </p:cNvPicPr>
          <p:nvPr/>
        </p:nvPicPr>
        <p:blipFill>
          <a:blip r:embed="rId2"/>
          <a:stretch>
            <a:fillRect/>
          </a:stretch>
        </p:blipFill>
        <p:spPr>
          <a:xfrm>
            <a:off x="381000" y="428625"/>
            <a:ext cx="11430000" cy="6000750"/>
          </a:xfrm>
          <a:prstGeom prst="rect">
            <a:avLst/>
          </a:prstGeom>
        </p:spPr>
      </p:pic>
      <p:pic>
        <p:nvPicPr>
          <p:cNvPr id="3" name="Picture 2" descr="SRM Logo - LogoDix">
            <a:extLst>
              <a:ext uri="{FF2B5EF4-FFF2-40B4-BE49-F238E27FC236}">
                <a16:creationId xmlns:a16="http://schemas.microsoft.com/office/drawing/2014/main" id="{3C8F55B3-89D7-4CCE-B085-8A47429BF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800" y="214969"/>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491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31F09D-1079-45F3-8B21-191E6FF84E9A}"/>
              </a:ext>
            </a:extLst>
          </p:cNvPr>
          <p:cNvSpPr txBox="1"/>
          <p:nvPr/>
        </p:nvSpPr>
        <p:spPr>
          <a:xfrm>
            <a:off x="571500" y="852257"/>
            <a:ext cx="10729774" cy="1969770"/>
          </a:xfrm>
          <a:prstGeom prst="rect">
            <a:avLst/>
          </a:prstGeom>
          <a:noFill/>
        </p:spPr>
        <p:txBody>
          <a:bodyPr wrap="square" rtlCol="0">
            <a:spAutoFit/>
          </a:bodyPr>
          <a:lstStyle/>
          <a:p>
            <a:r>
              <a:rPr lang="en-US" sz="2400" dirty="0">
                <a:solidFill>
                  <a:srgbClr val="00B050"/>
                </a:solidFill>
                <a:latin typeface="Algerian" panose="04020705040A02060702" pitchFamily="82" charset="0"/>
                <a:cs typeface="Times New Roman" panose="02020603050405020304" pitchFamily="18" charset="0"/>
              </a:rPr>
              <a:t>STEP-3</a:t>
            </a:r>
          </a:p>
          <a:p>
            <a:r>
              <a:rPr lang="en-US" sz="2000" dirty="0">
                <a:solidFill>
                  <a:srgbClr val="FF0000"/>
                </a:solidFill>
                <a:latin typeface="Times New Roman" panose="02020603050405020304" pitchFamily="18" charset="0"/>
                <a:cs typeface="Times New Roman" panose="02020603050405020304" pitchFamily="18" charset="0"/>
              </a:rPr>
              <a:t>Generating Quick Response Code</a:t>
            </a:r>
            <a:r>
              <a:rPr lang="en-US" sz="2000" dirty="0">
                <a:latin typeface="Times New Roman" panose="02020603050405020304" pitchFamily="18" charset="0"/>
                <a:cs typeface="Times New Roman" panose="02020603050405020304" pitchFamily="18" charset="0"/>
              </a:rPr>
              <a:t>: When the user books the ticket then the information is sent to firebase and the QR-Code is generated on the server side and sent back to the application. </a:t>
            </a:r>
          </a:p>
          <a:p>
            <a:r>
              <a:rPr lang="en-US" sz="2000" dirty="0">
                <a:latin typeface="Times New Roman" panose="02020603050405020304" pitchFamily="18" charset="0"/>
                <a:cs typeface="Times New Roman" panose="02020603050405020304" pitchFamily="18" charset="0"/>
              </a:rPr>
              <a:t>The QR-Code contains the ticket number, username, source and destination stations. </a:t>
            </a:r>
          </a:p>
          <a:p>
            <a:endParaRPr lang="en-IN"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B6B1741-1521-4D92-9843-452F14E11866}"/>
              </a:ext>
            </a:extLst>
          </p:cNvPr>
          <p:cNvPicPr/>
          <p:nvPr/>
        </p:nvPicPr>
        <p:blipFill rotWithShape="1">
          <a:blip r:embed="rId2">
            <a:extLst>
              <a:ext uri="{28A0092B-C50C-407E-A947-70E740481C1C}">
                <a14:useLocalDpi xmlns:a14="http://schemas.microsoft.com/office/drawing/2010/main" val="0"/>
              </a:ext>
            </a:extLst>
          </a:blip>
          <a:srcRect l="51122" t="37238" r="22436" b="39281"/>
          <a:stretch/>
        </p:blipFill>
        <p:spPr bwMode="auto">
          <a:xfrm>
            <a:off x="427468" y="2470638"/>
            <a:ext cx="6124252" cy="3752609"/>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2434C6A-72B6-413E-B556-874A6A211539}"/>
              </a:ext>
            </a:extLst>
          </p:cNvPr>
          <p:cNvSpPr/>
          <p:nvPr/>
        </p:nvSpPr>
        <p:spPr>
          <a:xfrm rot="10800000">
            <a:off x="6551720" y="3429000"/>
            <a:ext cx="2220758" cy="12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7B223845-505A-492A-A9D4-2CD4005EF8C5}"/>
              </a:ext>
            </a:extLst>
          </p:cNvPr>
          <p:cNvSpPr/>
          <p:nvPr/>
        </p:nvSpPr>
        <p:spPr>
          <a:xfrm>
            <a:off x="8528603" y="3009487"/>
            <a:ext cx="2992054" cy="235209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FC8EFD9-9579-44A6-942A-79A7C47BD8B4}"/>
              </a:ext>
            </a:extLst>
          </p:cNvPr>
          <p:cNvSpPr txBox="1"/>
          <p:nvPr/>
        </p:nvSpPr>
        <p:spPr>
          <a:xfrm>
            <a:off x="9293469" y="4309808"/>
            <a:ext cx="1603731" cy="646331"/>
          </a:xfrm>
          <a:prstGeom prst="rect">
            <a:avLst/>
          </a:prstGeom>
          <a:noFill/>
        </p:spPr>
        <p:txBody>
          <a:bodyPr wrap="square" rtlCol="0">
            <a:spAutoFit/>
          </a:bodyPr>
          <a:lstStyle/>
          <a:p>
            <a:r>
              <a:rPr lang="en-US" dirty="0">
                <a:latin typeface="Arial Black" panose="020B0A04020102020204" pitchFamily="34" charset="0"/>
              </a:rPr>
              <a:t>QR code generation</a:t>
            </a:r>
            <a:endParaRPr lang="en-IN" dirty="0">
              <a:latin typeface="Arial Black" panose="020B0A04020102020204" pitchFamily="34" charset="0"/>
            </a:endParaRPr>
          </a:p>
        </p:txBody>
      </p:sp>
      <p:pic>
        <p:nvPicPr>
          <p:cNvPr id="9" name="Picture 2" descr="SRM Logo - LogoDix">
            <a:extLst>
              <a:ext uri="{FF2B5EF4-FFF2-40B4-BE49-F238E27FC236}">
                <a16:creationId xmlns:a16="http://schemas.microsoft.com/office/drawing/2014/main" id="{4D54D0C8-BC25-461F-88FF-FD4B55924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296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760805-296E-409B-BDB8-B03DB72DA33F}"/>
              </a:ext>
            </a:extLst>
          </p:cNvPr>
          <p:cNvSpPr txBox="1"/>
          <p:nvPr/>
        </p:nvSpPr>
        <p:spPr>
          <a:xfrm>
            <a:off x="878889" y="870012"/>
            <a:ext cx="10715348" cy="1969770"/>
          </a:xfrm>
          <a:prstGeom prst="rect">
            <a:avLst/>
          </a:prstGeom>
          <a:noFill/>
        </p:spPr>
        <p:txBody>
          <a:bodyPr wrap="square" rtlCol="0">
            <a:spAutoFit/>
          </a:bodyPr>
          <a:lstStyle/>
          <a:p>
            <a:r>
              <a:rPr lang="en-US" sz="2400" dirty="0">
                <a:solidFill>
                  <a:srgbClr val="FFFF00"/>
                </a:solidFill>
                <a:latin typeface="Algerian" panose="04020705040A02060702" pitchFamily="82" charset="0"/>
                <a:cs typeface="Times New Roman" panose="02020603050405020304" pitchFamily="18" charset="0"/>
              </a:rPr>
              <a:t>STEP-4</a:t>
            </a:r>
          </a:p>
          <a:p>
            <a:r>
              <a:rPr lang="en-US" sz="2000" dirty="0">
                <a:solidFill>
                  <a:schemeClr val="tx2">
                    <a:lumMod val="10000"/>
                  </a:schemeClr>
                </a:solidFill>
                <a:latin typeface="Times New Roman" panose="02020603050405020304" pitchFamily="18" charset="0"/>
                <a:cs typeface="Times New Roman" panose="02020603050405020304" pitchFamily="18" charset="0"/>
              </a:rPr>
              <a:t>Ticket Validation: </a:t>
            </a:r>
            <a:r>
              <a:rPr lang="en-US" sz="2000" dirty="0">
                <a:latin typeface="Times New Roman" panose="02020603050405020304" pitchFamily="18" charset="0"/>
                <a:cs typeface="Times New Roman" panose="02020603050405020304" pitchFamily="18" charset="0"/>
              </a:rPr>
              <a:t>It contains details like when the user buys ticket, source geo points, destination geo points, number of tickets, date, expiry time everything will be stored in firebase. The service checks the user location with destination geo points. When the ticket is rescanned then the ticket will get expired and ticket will be valid only for one day within the metro timings</a:t>
            </a:r>
            <a:r>
              <a:rPr lang="en-US" dirty="0"/>
              <a:t>.</a:t>
            </a:r>
          </a:p>
          <a:p>
            <a:endParaRPr lang="en-IN" dirty="0"/>
          </a:p>
        </p:txBody>
      </p:sp>
      <p:pic>
        <p:nvPicPr>
          <p:cNvPr id="5" name="Picture 4">
            <a:extLst>
              <a:ext uri="{FF2B5EF4-FFF2-40B4-BE49-F238E27FC236}">
                <a16:creationId xmlns:a16="http://schemas.microsoft.com/office/drawing/2014/main" id="{DEAD96BD-02B5-4C75-AC26-604C2918511C}"/>
              </a:ext>
            </a:extLst>
          </p:cNvPr>
          <p:cNvPicPr/>
          <p:nvPr/>
        </p:nvPicPr>
        <p:blipFill rotWithShape="1">
          <a:blip r:embed="rId2">
            <a:extLst>
              <a:ext uri="{28A0092B-C50C-407E-A947-70E740481C1C}">
                <a14:useLocalDpi xmlns:a14="http://schemas.microsoft.com/office/drawing/2010/main" val="0"/>
              </a:ext>
            </a:extLst>
          </a:blip>
          <a:srcRect l="51602" t="29926" r="14583" b="12771"/>
          <a:stretch/>
        </p:blipFill>
        <p:spPr bwMode="auto">
          <a:xfrm>
            <a:off x="5779363" y="2576146"/>
            <a:ext cx="6019060" cy="384240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71477D9C-C399-40DB-8DDA-BB1F262658B9}"/>
              </a:ext>
            </a:extLst>
          </p:cNvPr>
          <p:cNvSpPr/>
          <p:nvPr/>
        </p:nvSpPr>
        <p:spPr>
          <a:xfrm>
            <a:off x="3373515" y="3515557"/>
            <a:ext cx="2405848" cy="1571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05337F9-B387-464A-92ED-D1ABFDEFB1C8}"/>
              </a:ext>
            </a:extLst>
          </p:cNvPr>
          <p:cNvSpPr/>
          <p:nvPr/>
        </p:nvSpPr>
        <p:spPr>
          <a:xfrm>
            <a:off x="393577" y="3591017"/>
            <a:ext cx="2823099" cy="14204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Arial Black" panose="020B0A04020102020204" pitchFamily="34" charset="0"/>
              </a:rPr>
              <a:t>Ticket Validation</a:t>
            </a:r>
            <a:endParaRPr lang="en-IN" sz="2000" dirty="0">
              <a:latin typeface="Arial Black" panose="020B0A04020102020204" pitchFamily="34" charset="0"/>
            </a:endParaRPr>
          </a:p>
        </p:txBody>
      </p:sp>
      <p:pic>
        <p:nvPicPr>
          <p:cNvPr id="8" name="Picture 2" descr="SRM Logo - LogoDix">
            <a:extLst>
              <a:ext uri="{FF2B5EF4-FFF2-40B4-BE49-F238E27FC236}">
                <a16:creationId xmlns:a16="http://schemas.microsoft.com/office/drawing/2014/main" id="{FC64EE3D-716F-4A78-AA22-249EC33DE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665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7E180E-30D4-4C02-A918-4686E75E4041}"/>
              </a:ext>
            </a:extLst>
          </p:cNvPr>
          <p:cNvSpPr txBox="1"/>
          <p:nvPr/>
        </p:nvSpPr>
        <p:spPr>
          <a:xfrm>
            <a:off x="506027" y="648070"/>
            <a:ext cx="9863091" cy="2000548"/>
          </a:xfrm>
          <a:prstGeom prst="rect">
            <a:avLst/>
          </a:prstGeom>
          <a:noFill/>
        </p:spPr>
        <p:txBody>
          <a:bodyPr wrap="square" rtlCol="0">
            <a:spAutoFit/>
          </a:bodyPr>
          <a:lstStyle/>
          <a:p>
            <a:r>
              <a:rPr lang="en-US" sz="2400" dirty="0">
                <a:solidFill>
                  <a:srgbClr val="00B050"/>
                </a:solidFill>
                <a:latin typeface="Algerian" panose="04020705040A02060702" pitchFamily="82" charset="0"/>
                <a:cs typeface="Times New Roman" panose="02020603050405020304" pitchFamily="18" charset="0"/>
              </a:rPr>
              <a:t>STEP-5</a:t>
            </a:r>
          </a:p>
          <a:p>
            <a:r>
              <a:rPr lang="en-US" sz="2000" dirty="0">
                <a:solidFill>
                  <a:srgbClr val="00B0F0"/>
                </a:solidFill>
                <a:latin typeface="Times New Roman" panose="02020603050405020304" pitchFamily="18" charset="0"/>
                <a:cs typeface="Times New Roman" panose="02020603050405020304" pitchFamily="18" charset="0"/>
              </a:rPr>
              <a:t>Checking QR-Code with QR-Reader: </a:t>
            </a:r>
            <a:r>
              <a:rPr lang="en-US" sz="2000" dirty="0">
                <a:latin typeface="Times New Roman" panose="02020603050405020304" pitchFamily="18" charset="0"/>
                <a:cs typeface="Times New Roman" panose="02020603050405020304" pitchFamily="18" charset="0"/>
              </a:rPr>
              <a:t>In this module, the checker will be having the QR-Code Reader and scans the QR-Code in the application in order to validate the ticket. If the user has exceeded the destination station then amount will be deducted from his wallet. Otherwise, if user has dropped in between station then amount will be refunded back to his account.</a:t>
            </a: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031417A-EE9D-4988-93FB-2A2C7FDF547E}"/>
              </a:ext>
            </a:extLst>
          </p:cNvPr>
          <p:cNvPicPr/>
          <p:nvPr/>
        </p:nvPicPr>
        <p:blipFill rotWithShape="1">
          <a:blip r:embed="rId2">
            <a:extLst>
              <a:ext uri="{28A0092B-C50C-407E-A947-70E740481C1C}">
                <a14:useLocalDpi xmlns:a14="http://schemas.microsoft.com/office/drawing/2010/main" val="0"/>
              </a:ext>
            </a:extLst>
          </a:blip>
          <a:srcRect l="51282" t="27366" r="14132" b="20468"/>
          <a:stretch/>
        </p:blipFill>
        <p:spPr bwMode="auto">
          <a:xfrm>
            <a:off x="4856084" y="2370338"/>
            <a:ext cx="6081547" cy="4100799"/>
          </a:xfrm>
          <a:prstGeom prst="rect">
            <a:avLst/>
          </a:prstGeom>
          <a:ln>
            <a:noFill/>
          </a:ln>
          <a:extLst>
            <a:ext uri="{53640926-AAD7-44D8-BBD7-CCE9431645EC}">
              <a14:shadowObscured xmlns:a14="http://schemas.microsoft.com/office/drawing/2010/main"/>
            </a:ext>
          </a:extLst>
        </p:spPr>
      </p:pic>
      <p:sp>
        <p:nvSpPr>
          <p:cNvPr id="7" name="Arrow: Right 6">
            <a:extLst>
              <a:ext uri="{FF2B5EF4-FFF2-40B4-BE49-F238E27FC236}">
                <a16:creationId xmlns:a16="http://schemas.microsoft.com/office/drawing/2014/main" id="{B50AE9D0-C3C1-4277-B1C2-C03F66E3EEB4}"/>
              </a:ext>
            </a:extLst>
          </p:cNvPr>
          <p:cNvSpPr/>
          <p:nvPr/>
        </p:nvSpPr>
        <p:spPr>
          <a:xfrm>
            <a:off x="2796466" y="3790765"/>
            <a:ext cx="2059618" cy="1056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08AE6CA-F695-4902-8638-D3E57F9A1673}"/>
              </a:ext>
            </a:extLst>
          </p:cNvPr>
          <p:cNvSpPr/>
          <p:nvPr/>
        </p:nvSpPr>
        <p:spPr>
          <a:xfrm>
            <a:off x="575941" y="3297499"/>
            <a:ext cx="2059618" cy="2042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CD6F9F9-606D-45C7-89E9-0045B8D3F212}"/>
              </a:ext>
            </a:extLst>
          </p:cNvPr>
          <p:cNvSpPr txBox="1"/>
          <p:nvPr/>
        </p:nvSpPr>
        <p:spPr>
          <a:xfrm>
            <a:off x="844062" y="3977196"/>
            <a:ext cx="1630589" cy="646331"/>
          </a:xfrm>
          <a:prstGeom prst="rect">
            <a:avLst/>
          </a:prstGeom>
          <a:noFill/>
        </p:spPr>
        <p:txBody>
          <a:bodyPr wrap="square" rtlCol="0">
            <a:spAutoFit/>
          </a:bodyPr>
          <a:lstStyle/>
          <a:p>
            <a:r>
              <a:rPr lang="en-US" dirty="0">
                <a:latin typeface="Arial Black" panose="020B0A04020102020204" pitchFamily="34" charset="0"/>
              </a:rPr>
              <a:t>Ticket Verification</a:t>
            </a:r>
            <a:endParaRPr lang="en-IN" dirty="0">
              <a:latin typeface="Arial Black" panose="020B0A04020102020204" pitchFamily="34" charset="0"/>
            </a:endParaRPr>
          </a:p>
        </p:txBody>
      </p:sp>
      <p:pic>
        <p:nvPicPr>
          <p:cNvPr id="8" name="Picture 2" descr="SRM Logo - LogoDix">
            <a:extLst>
              <a:ext uri="{FF2B5EF4-FFF2-40B4-BE49-F238E27FC236}">
                <a16:creationId xmlns:a16="http://schemas.microsoft.com/office/drawing/2014/main" id="{73941CC3-6581-4F09-8A92-EE0C508AF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530" y="91875"/>
            <a:ext cx="2752725" cy="13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89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1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12.xml><?xml version="1.0" encoding="utf-8"?>
<a:theme xmlns:a="http://schemas.openxmlformats.org/drawingml/2006/main" name="1_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13.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Light modernist presentation_RVA_v3.potx" id="{1300540C-5346-469F-AA5C-717C09787E7E}" vid="{ADCE5FDD-C8BF-4BDC-86F8-B24C14EB90C7}"/>
    </a:ext>
  </a:extLst>
</a:theme>
</file>

<file path=ppt/theme/theme14.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15.xml><?xml version="1.0" encoding="utf-8"?>
<a:theme xmlns:a="http://schemas.openxmlformats.org/drawingml/2006/main" name="1_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16.xml><?xml version="1.0" encoding="utf-8"?>
<a:theme xmlns:a="http://schemas.openxmlformats.org/drawingml/2006/main" name="1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17.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5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2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6.xml><?xml version="1.0" encoding="utf-8"?>
<a:theme xmlns:a="http://schemas.openxmlformats.org/drawingml/2006/main" name="Ion">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7.xml><?xml version="1.0" encoding="utf-8"?>
<a:theme xmlns:a="http://schemas.openxmlformats.org/drawingml/2006/main" name="6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8.xml><?xml version="1.0" encoding="utf-8"?>
<a:theme xmlns:a="http://schemas.openxmlformats.org/drawingml/2006/main" name="7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9.xml><?xml version="1.0" encoding="utf-8"?>
<a:theme xmlns:a="http://schemas.openxmlformats.org/drawingml/2006/main" name="3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4.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2661</Words>
  <Application>Microsoft Office PowerPoint</Application>
  <PresentationFormat>Widescreen</PresentationFormat>
  <Paragraphs>365</Paragraphs>
  <Slides>64</Slides>
  <Notes>1</Notes>
  <HiddenSlides>0</HiddenSlides>
  <MMClips>0</MMClips>
  <ScaleCrop>false</ScaleCrop>
  <HeadingPairs>
    <vt:vector size="6" baseType="variant">
      <vt:variant>
        <vt:lpstr>Fonts Used</vt:lpstr>
      </vt:variant>
      <vt:variant>
        <vt:i4>18</vt:i4>
      </vt:variant>
      <vt:variant>
        <vt:lpstr>Theme</vt:lpstr>
      </vt:variant>
      <vt:variant>
        <vt:i4>17</vt:i4>
      </vt:variant>
      <vt:variant>
        <vt:lpstr>Slide Titles</vt:lpstr>
      </vt:variant>
      <vt:variant>
        <vt:i4>64</vt:i4>
      </vt:variant>
    </vt:vector>
  </HeadingPairs>
  <TitlesOfParts>
    <vt:vector size="99" baseType="lpstr">
      <vt:lpstr>Algerian</vt:lpstr>
      <vt:lpstr>arial</vt:lpstr>
      <vt:lpstr>arial</vt:lpstr>
      <vt:lpstr>Arial Black</vt:lpstr>
      <vt:lpstr>Calibri</vt:lpstr>
      <vt:lpstr>Century Gothic</vt:lpstr>
      <vt:lpstr>Courier New</vt:lpstr>
      <vt:lpstr>Garamond</vt:lpstr>
      <vt:lpstr>Gill Sans MT</vt:lpstr>
      <vt:lpstr>Lucida Grande</vt:lpstr>
      <vt:lpstr>Times New Roman</vt:lpstr>
      <vt:lpstr>Trebuchet MS</vt:lpstr>
      <vt:lpstr>Univers Condensed Light</vt:lpstr>
      <vt:lpstr>Verdana</vt:lpstr>
      <vt:lpstr>Walbaum Display</vt:lpstr>
      <vt:lpstr>Walbaum Display Light</vt:lpstr>
      <vt:lpstr>Wingdings</vt:lpstr>
      <vt:lpstr>Wingdings 3</vt:lpstr>
      <vt:lpstr>Facet</vt:lpstr>
      <vt:lpstr>4_Ion</vt:lpstr>
      <vt:lpstr>5_Ion</vt:lpstr>
      <vt:lpstr>1_Ion</vt:lpstr>
      <vt:lpstr>2_Ion</vt:lpstr>
      <vt:lpstr>Ion</vt:lpstr>
      <vt:lpstr>6_Ion</vt:lpstr>
      <vt:lpstr>7_Ion</vt:lpstr>
      <vt:lpstr>3_Ion</vt:lpstr>
      <vt:lpstr>RetrospectVTI</vt:lpstr>
      <vt:lpstr>3DFloatVTI</vt:lpstr>
      <vt:lpstr>1_Facet</vt:lpstr>
      <vt:lpstr>Office Theme</vt:lpstr>
      <vt:lpstr>AngleLinesVTI</vt:lpstr>
      <vt:lpstr>1_Office Theme</vt:lpstr>
      <vt:lpstr>1_Slice</vt:lpstr>
      <vt:lpstr>Gallery</vt:lpstr>
      <vt:lpstr>Metro Railway Reservation Management</vt:lpstr>
      <vt:lpstr>Team members: </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STRATEGIC BUSINESS CONTEXT: </vt:lpstr>
      <vt:lpstr>DETAILED BUSINESS PROBLEM: </vt:lpstr>
      <vt:lpstr>Assumptions: </vt:lpstr>
      <vt:lpstr>PowerPoint Presentation</vt:lpstr>
      <vt:lpstr>The steps to overcome the risks are: </vt:lpstr>
      <vt:lpstr>Project team structure and Roles and Responsibilities: </vt:lpstr>
      <vt:lpstr>PowerPoint Presentation</vt:lpstr>
      <vt:lpstr>In Scope and Out scope of the project:- </vt:lpstr>
      <vt:lpstr>Use Case Diagram:- </vt:lpstr>
      <vt:lpstr>Use Case Diagram</vt:lpstr>
      <vt:lpstr>ER Diagram:- </vt:lpstr>
      <vt:lpstr> ER Diagram</vt:lpstr>
      <vt:lpstr>DFD Diagram:- </vt:lpstr>
      <vt:lpstr>DFD Diagram-2</vt:lpstr>
      <vt:lpstr>Class Diagram:- </vt:lpstr>
      <vt:lpstr>Collaboration Diagram:-</vt:lpstr>
      <vt:lpstr>PowerPoint Presentation</vt:lpstr>
      <vt:lpstr>PowerPoint Presentation</vt:lpstr>
      <vt:lpstr>PowerPoint Presentation</vt:lpstr>
      <vt:lpstr>PowerPoint Presentation</vt:lpstr>
      <vt:lpstr>PowerPoint Presentation</vt:lpstr>
      <vt:lpstr>PowerPoint Presentation</vt:lpstr>
      <vt:lpstr>front end design:</vt:lpstr>
      <vt:lpstr>Modules</vt:lpstr>
      <vt:lpstr>PowerPoint Presentation</vt:lpstr>
      <vt:lpstr>This is the login page ,where we enter the basic details such as the correct username and password. </vt:lpstr>
      <vt:lpstr>If u enter the wrong username and wrong password, it shows the error that the username and password u have entered is wrong. </vt:lpstr>
      <vt:lpstr>PowerPoint Presentation</vt:lpstr>
      <vt:lpstr>By clicking on the source station, You will be directed to select the starting(source) point of metro station names. </vt:lpstr>
      <vt:lpstr>By clicking on the destination station, you will be directed to select the last(destination) point of metro station names. </vt:lpstr>
      <vt:lpstr>Next ,we have to do the payment by clicking on payment options, it will be directed to different payment methods </vt:lpstr>
      <vt:lpstr>For Debit card payment click debit card and type details related to card, and click on pay button </vt:lpstr>
      <vt:lpstr>For Credit card payment click credit card and type details related to card, and click on pay button </vt:lpstr>
      <vt:lpstr>For Net banking payment click net banking and select ur required bank ,it will be redirected to login page of that bank. </vt:lpstr>
      <vt:lpstr>Next, you have to enter the login details of the required bank and click submit button. </vt:lpstr>
      <vt:lpstr>If you want to do UPI payment, click UPI payments and it will be redirected to required UPI payment method. </vt:lpstr>
      <vt:lpstr>Whatever the UPI payment method u will click, it will ask to enter the  upi  address and then click pay option for successful payment</vt:lpstr>
      <vt:lpstr>Here we have the QR code which will  generates the ticket and also which is inside of Invoices button to be scanned by the ticket collector from every passenger. </vt:lpstr>
      <vt:lpstr>If we want to see the booking history we can click on Reports button ,you will get the previous registered tickets from bookings list for any information you needed. </vt:lpstr>
      <vt:lpstr>If you have any issue regarding any type of error or any  problem  and also if  you want to give any feedback u can click the More Options button there and fill the form so you can get  help from the officers within time.   </vt:lpstr>
      <vt:lpstr>Here If you want to change the password or to contact us  ,you can go to settings and click the change password button to change the password </vt:lpstr>
      <vt:lpstr>And  for any help or If you want to contacts with us for any information needed ,you can contact through our given mail’s</vt:lpstr>
      <vt:lpstr>PowerPoint Presentation</vt:lpstr>
      <vt:lpstr>All the data and selected values u give will be stored in database of sqlite in the back end of the project </vt:lpstr>
      <vt:lpstr>Types of testing, Methodology, Tools:</vt:lpstr>
      <vt:lpstr>Test deliverables:</vt:lpstr>
      <vt:lpstr>TEST CASE:  Functional test cases:</vt:lpstr>
      <vt:lpstr>PowerPoint Presentation</vt:lpstr>
      <vt:lpstr>Non functional test case:</vt:lpstr>
      <vt:lpstr>Test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2021-01-28T14:28:47Z</dcterms:created>
  <dcterms:modified xsi:type="dcterms:W3CDTF">2021-05-07T21:19:12Z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